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7" r:id="rId1"/>
    <p:sldMasterId id="2147483685" r:id="rId2"/>
  </p:sldMasterIdLst>
  <p:notesMasterIdLst>
    <p:notesMasterId r:id="rId19"/>
  </p:notesMasterIdLst>
  <p:handoutMasterIdLst>
    <p:handoutMasterId r:id="rId20"/>
  </p:handoutMasterIdLst>
  <p:sldIdLst>
    <p:sldId id="256" r:id="rId3"/>
    <p:sldId id="257" r:id="rId4"/>
    <p:sldId id="258" r:id="rId5"/>
    <p:sldId id="274" r:id="rId6"/>
    <p:sldId id="260" r:id="rId7"/>
    <p:sldId id="265" r:id="rId8"/>
    <p:sldId id="273" r:id="rId9"/>
    <p:sldId id="266" r:id="rId10"/>
    <p:sldId id="267" r:id="rId11"/>
    <p:sldId id="268" r:id="rId12"/>
    <p:sldId id="269" r:id="rId13"/>
    <p:sldId id="270" r:id="rId14"/>
    <p:sldId id="271" r:id="rId15"/>
    <p:sldId id="261" r:id="rId16"/>
    <p:sldId id="272" r:id="rId17"/>
    <p:sldId id="264"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663"/>
    <a:srgbClr val="F0AB00"/>
    <a:srgbClr val="CD202C"/>
    <a:srgbClr val="662046"/>
    <a:srgbClr val="772432"/>
    <a:srgbClr val="004953"/>
    <a:srgbClr val="CE8E00"/>
    <a:srgbClr val="C75B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333" autoAdjust="0"/>
    <p:restoredTop sz="94849" autoAdjust="0"/>
  </p:normalViewPr>
  <p:slideViewPr>
    <p:cSldViewPr>
      <p:cViewPr>
        <p:scale>
          <a:sx n="80" d="100"/>
          <a:sy n="80" d="100"/>
        </p:scale>
        <p:origin x="-1380" y="13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4" d="100"/>
          <a:sy n="64" d="100"/>
        </p:scale>
        <p:origin x="-3078"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itchFamily="34" charset="0"/>
              </a:defRPr>
            </a:lvl1pPr>
          </a:lstStyle>
          <a:p>
            <a:pPr>
              <a:defRPr/>
            </a:pPr>
            <a:fld id="{D8745613-3EDB-49D8-9D2A-FE91C756B684}" type="datetimeFigureOut">
              <a:rPr lang="en-US"/>
              <a:pPr>
                <a:defRPr/>
              </a:pPr>
              <a:t>18-Dec-18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F9D60D07-2F5E-404A-8757-2FD67DB608D5}" type="slidenum">
              <a:rPr lang="en-US" altLang="en-US"/>
              <a:pPr>
                <a:defRPr/>
              </a:pPr>
              <a:t>‹#›</a:t>
            </a:fld>
            <a:endParaRPr lang="en-US" altLang="en-US"/>
          </a:p>
        </p:txBody>
      </p:sp>
    </p:spTree>
    <p:extLst>
      <p:ext uri="{BB962C8B-B14F-4D97-AF65-F5344CB8AC3E}">
        <p14:creationId xmlns:p14="http://schemas.microsoft.com/office/powerpoint/2010/main" val="29901868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ea typeface="ＭＳ Ｐゴシック" charset="0"/>
                <a:cs typeface="ＭＳ Ｐゴシック"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Arial" pitchFamily="34" charset="0"/>
              </a:defRPr>
            </a:lvl1pPr>
          </a:lstStyle>
          <a:p>
            <a:pPr>
              <a:defRPr/>
            </a:pPr>
            <a:fld id="{C471175C-C88E-43DC-A37C-392F53636197}" type="datetimeFigureOut">
              <a:rPr lang="en-US"/>
              <a:pPr>
                <a:defRPr/>
              </a:pPr>
              <a:t>18-Dec-18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ADDDE551-18EA-49D9-B8D4-60EA68BBF415}" type="slidenum">
              <a:rPr lang="en-US" altLang="en-US"/>
              <a:pPr>
                <a:defRPr/>
              </a:pPr>
              <a:t>‹#›</a:t>
            </a:fld>
            <a:endParaRPr lang="en-US" altLang="en-US"/>
          </a:p>
        </p:txBody>
      </p:sp>
    </p:spTree>
    <p:extLst>
      <p:ext uri="{BB962C8B-B14F-4D97-AF65-F5344CB8AC3E}">
        <p14:creationId xmlns:p14="http://schemas.microsoft.com/office/powerpoint/2010/main" val="1970293277"/>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ea typeface="ＭＳ Ｐゴシック" panose="020B0600070205080204" pitchFamily="34" charset="-128"/>
              </a:rPr>
              <a:t>Choose a title for your presentation.</a:t>
            </a:r>
          </a:p>
          <a:p>
            <a:pPr eaLnBrk="1" hangingPunct="1">
              <a:spcBef>
                <a:spcPct val="0"/>
              </a:spcBef>
            </a:pPr>
            <a:r>
              <a:rPr lang="en-US" altLang="en-US" dirty="0">
                <a:ea typeface="ＭＳ Ｐゴシック" panose="020B0600070205080204" pitchFamily="34" charset="-128"/>
              </a:rPr>
              <a:t>Include your name, the course name and the assignment name.</a:t>
            </a:r>
          </a:p>
          <a:p>
            <a:pPr eaLnBrk="1" hangingPunct="1">
              <a:spcBef>
                <a:spcPct val="0"/>
              </a:spcBef>
            </a:pPr>
            <a:endParaRPr lang="en-US" altLang="en-US" dirty="0">
              <a:ea typeface="ＭＳ Ｐゴシック" panose="020B0600070205080204" pitchFamily="34" charset="-128"/>
            </a:endParaRPr>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71254AB1-2796-4E90-AAA3-2FFF863DFFDE}" type="slidenum">
              <a:rPr lang="en-US" altLang="en-US">
                <a:latin typeface="Arial" panose="020B0604020202020204" pitchFamily="34" charset="0"/>
              </a:rPr>
              <a:pPr>
                <a:spcBef>
                  <a:spcPct val="0"/>
                </a:spcBef>
              </a:pPr>
              <a:t>1</a:t>
            </a:fld>
            <a:endParaRPr lang="en-US" altLang="en-US">
              <a:latin typeface="Arial" panose="020B0604020202020204" pitchFamily="34" charset="0"/>
            </a:endParaRPr>
          </a:p>
        </p:txBody>
      </p:sp>
    </p:spTree>
    <p:extLst>
      <p:ext uri="{BB962C8B-B14F-4D97-AF65-F5344CB8AC3E}">
        <p14:creationId xmlns:p14="http://schemas.microsoft.com/office/powerpoint/2010/main" val="10608811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lang="en-US" altLang="en-US" dirty="0" smtClean="0">
                <a:ea typeface="ＭＳ Ｐゴシック" panose="020B0600070205080204" pitchFamily="34" charset="-128"/>
              </a:rPr>
              <a:t>	</a:t>
            </a:r>
            <a:r>
              <a:rPr lang="en-US" altLang="en-US" dirty="0" smtClean="0">
                <a:ea typeface="ＭＳ Ｐゴシック" panose="020B0600070205080204" pitchFamily="34" charset="-128"/>
              </a:rPr>
              <a:t>T</a:t>
            </a:r>
            <a:r>
              <a:rPr lang="en-US" altLang="en-US" baseline="0" dirty="0" smtClean="0">
                <a:ea typeface="ＭＳ Ｐゴシック" panose="020B0600070205080204" pitchFamily="34" charset="-128"/>
              </a:rPr>
              <a:t>he inflationary stresses experienced in Post World War period had </a:t>
            </a:r>
            <a:r>
              <a:rPr lang="en-US" altLang="en-US" baseline="0" dirty="0" smtClean="0">
                <a:ea typeface="ＭＳ Ｐゴシック" panose="020B0600070205080204" pitchFamily="34" charset="-128"/>
              </a:rPr>
              <a:t>negative effects on the Gross Domestic Product (GDP), increased unemployment rate, and high inflation indices </a:t>
            </a:r>
            <a:r>
              <a:rPr lang="en-US" sz="1200" dirty="0" smtClean="0"/>
              <a:t>(Melvin &amp; </a:t>
            </a:r>
            <a:r>
              <a:rPr lang="en-US" sz="1200" dirty="0" err="1" smtClean="0"/>
              <a:t>Norrbin</a:t>
            </a:r>
            <a:r>
              <a:rPr lang="en-US" sz="1200" dirty="0" smtClean="0"/>
              <a:t>, 2013)</a:t>
            </a:r>
            <a:r>
              <a:rPr lang="en-US" altLang="en-US" baseline="0" dirty="0" smtClean="0">
                <a:ea typeface="ＭＳ Ｐゴシック" panose="020B0600070205080204" pitchFamily="34" charset="-128"/>
              </a:rPr>
              <a:t>. Importantly, t</a:t>
            </a:r>
            <a:r>
              <a:rPr lang="en-US" altLang="en-US" dirty="0" smtClean="0">
                <a:latin typeface="Times New Roman" panose="02020603050405020304" pitchFamily="18" charset="0"/>
                <a:ea typeface="ＭＳ Ｐゴシック" panose="020B0600070205080204" pitchFamily="34" charset="-128"/>
                <a:cs typeface="Times New Roman" panose="02020603050405020304" pitchFamily="18" charset="0"/>
              </a:rPr>
              <a:t>he National Income Accounting is an important economic analysis that provides an outlook about the general trends in an economy because it</a:t>
            </a:r>
            <a:r>
              <a:rPr lang="en-US" altLang="en-US" baseline="0" dirty="0" smtClean="0">
                <a:latin typeface="Times New Roman" panose="02020603050405020304" pitchFamily="18" charset="0"/>
                <a:ea typeface="ＭＳ Ｐゴシック" panose="020B0600070205080204" pitchFamily="34" charset="-128"/>
                <a:cs typeface="Times New Roman" panose="02020603050405020304" pitchFamily="18" charset="0"/>
              </a:rPr>
              <a:t> facilitates the economic decision-makers depict the prevailing trends. The profound national income analyses focus on the G</a:t>
            </a:r>
            <a:r>
              <a:rPr lang="en-US" altLang="en-US" dirty="0" smtClean="0">
                <a:latin typeface="Frank Goth ECd" pitchFamily="34" charset="0"/>
                <a:ea typeface="ＭＳ Ｐゴシック" panose="020B0600070205080204" pitchFamily="34" charset="-128"/>
                <a:cs typeface="Times New Roman" panose="02020603050405020304" pitchFamily="18" charset="0"/>
              </a:rPr>
              <a:t>DP, which provides the market value of the entire goods and services produced in a country for a particular period.</a:t>
            </a:r>
          </a:p>
          <a:p>
            <a:r>
              <a:rPr lang="en-US" altLang="en-US" dirty="0" smtClean="0">
                <a:latin typeface="Frank Goth ECd" pitchFamily="34" charset="0"/>
                <a:ea typeface="ＭＳ Ｐゴシック" panose="020B0600070205080204" pitchFamily="34" charset="-128"/>
                <a:cs typeface="Times New Roman" panose="02020603050405020304" pitchFamily="18" charset="0"/>
              </a:rPr>
              <a:t>An alternative model that enhances an economic outlook of a country relates to the prevailing Unemployment and Inflation Rates</a:t>
            </a:r>
          </a:p>
          <a:p>
            <a:r>
              <a:rPr lang="en-US" altLang="en-US" dirty="0" smtClean="0">
                <a:latin typeface="Frank Goth ECd" pitchFamily="34" charset="0"/>
                <a:ea typeface="ＭＳ Ｐゴシック" panose="020B0600070205080204" pitchFamily="34" charset="-128"/>
                <a:cs typeface="Times New Roman" panose="02020603050405020304" pitchFamily="18" charset="0"/>
              </a:rPr>
              <a:t>	similarly</a:t>
            </a:r>
            <a:r>
              <a:rPr lang="en-US" altLang="en-US" baseline="0" dirty="0" smtClean="0">
                <a:latin typeface="Frank Goth ECd" pitchFamily="34" charset="0"/>
                <a:ea typeface="ＭＳ Ｐゴシック" panose="020B0600070205080204" pitchFamily="34" charset="-128"/>
                <a:cs typeface="Times New Roman" panose="02020603050405020304" pitchFamily="18" charset="0"/>
              </a:rPr>
              <a:t>, t</a:t>
            </a:r>
            <a:r>
              <a:rPr lang="en-US" altLang="en-US" dirty="0" smtClean="0">
                <a:latin typeface="Frank Goth ECd" pitchFamily="34" charset="0"/>
                <a:ea typeface="ＭＳ Ｐゴシック" panose="020B0600070205080204" pitchFamily="34" charset="-128"/>
                <a:cs typeface="Times New Roman" panose="02020603050405020304" pitchFamily="18" charset="0"/>
              </a:rPr>
              <a:t>he unemployment and inflation rates are integral indicators</a:t>
            </a:r>
            <a:r>
              <a:rPr lang="en-US" altLang="en-US" baseline="0" dirty="0" smtClean="0">
                <a:latin typeface="Frank Goth ECd" pitchFamily="34" charset="0"/>
                <a:ea typeface="ＭＳ Ｐゴシック" panose="020B0600070205080204" pitchFamily="34" charset="-128"/>
                <a:cs typeface="Times New Roman" panose="02020603050405020304" pitchFamily="18" charset="0"/>
              </a:rPr>
              <a:t> of the national income for an economy because they</a:t>
            </a:r>
            <a:r>
              <a:rPr lang="en-US" altLang="en-US" dirty="0" smtClean="0">
                <a:latin typeface="Frank Goth ECd" pitchFamily="34" charset="0"/>
                <a:ea typeface="ＭＳ Ｐゴシック" panose="020B0600070205080204" pitchFamily="34" charset="-128"/>
                <a:cs typeface="Times New Roman" panose="02020603050405020304" pitchFamily="18" charset="0"/>
              </a:rPr>
              <a:t> influence the growth capabilities. Notably, the prevailing</a:t>
            </a:r>
            <a:r>
              <a:rPr lang="en-US" altLang="en-US" baseline="0" dirty="0" smtClean="0">
                <a:latin typeface="Frank Goth ECd" pitchFamily="34" charset="0"/>
                <a:ea typeface="ＭＳ Ｐゴシック" panose="020B0600070205080204" pitchFamily="34" charset="-128"/>
                <a:cs typeface="Times New Roman" panose="02020603050405020304" pitchFamily="18" charset="0"/>
              </a:rPr>
              <a:t>  unemployment and inflation rates influence the calibers of government policies to alleviate the citizens against adverse economic parameters. The U.S. government agencies resolved to integrate expansionary fiscal policies and </a:t>
            </a:r>
            <a:r>
              <a:rPr lang="en-US" altLang="en-US" baseline="0" dirty="0" err="1" smtClean="0">
                <a:latin typeface="Frank Goth ECd" pitchFamily="34" charset="0"/>
                <a:ea typeface="ＭＳ Ｐゴシック" panose="020B0600070205080204" pitchFamily="34" charset="-128"/>
                <a:cs typeface="Times New Roman" panose="02020603050405020304" pitchFamily="18" charset="0"/>
              </a:rPr>
              <a:t>contractionary</a:t>
            </a:r>
            <a:r>
              <a:rPr lang="en-US" altLang="en-US" baseline="0" dirty="0" smtClean="0">
                <a:latin typeface="Frank Goth ECd" pitchFamily="34" charset="0"/>
                <a:ea typeface="ＭＳ Ｐゴシック" panose="020B0600070205080204" pitchFamily="34" charset="-128"/>
                <a:cs typeface="Times New Roman" panose="02020603050405020304" pitchFamily="18" charset="0"/>
              </a:rPr>
              <a:t> monetary schemes to address the financial stresses. Besides, the choice of the government policies to address the prevailing economic conditions is a strategic process to improve the living standard of the citizens. </a:t>
            </a:r>
            <a:endParaRPr lang="en-US" altLang="en-US" dirty="0">
              <a:ea typeface="ＭＳ Ｐゴシック" panose="020B0600070205080204" pitchFamily="34" charset="-128"/>
            </a:endParaRPr>
          </a:p>
        </p:txBody>
      </p:sp>
      <p:sp>
        <p:nvSpPr>
          <p:cNvPr id="7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99A4C521-9648-4FB9-BA12-D240D4AB200E}" type="slidenum">
              <a:rPr lang="en-US" altLang="en-US">
                <a:latin typeface="Arial" panose="020B0604020202020204" pitchFamily="34" charset="0"/>
              </a:rPr>
              <a:pPr>
                <a:spcBef>
                  <a:spcPct val="0"/>
                </a:spcBef>
              </a:pPr>
              <a:t>2</a:t>
            </a:fld>
            <a:endParaRPr lang="en-US" altLang="en-US">
              <a:latin typeface="Arial" panose="020B0604020202020204" pitchFamily="34" charset="0"/>
            </a:endParaRPr>
          </a:p>
        </p:txBody>
      </p:sp>
    </p:spTree>
    <p:extLst>
      <p:ext uri="{BB962C8B-B14F-4D97-AF65-F5344CB8AC3E}">
        <p14:creationId xmlns:p14="http://schemas.microsoft.com/office/powerpoint/2010/main" val="6541135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2" indent="457200" algn="l" defTabSz="457200" rtl="0" eaLnBrk="0" fontAlgn="base" latinLnBrk="0" hangingPunct="0">
              <a:lnSpc>
                <a:spcPct val="100000"/>
              </a:lnSpc>
              <a:spcBef>
                <a:spcPct val="30000"/>
              </a:spcBef>
              <a:spcAft>
                <a:spcPct val="0"/>
              </a:spcAft>
              <a:buClrTx/>
              <a:buSzTx/>
              <a:buFontTx/>
              <a:buNone/>
              <a:tabLst/>
              <a:defRPr/>
            </a:pPr>
            <a:r>
              <a:rPr lang="en-US" altLang="en-US" sz="1800" dirty="0" smtClean="0">
                <a:latin typeface="+mn-lt"/>
                <a:ea typeface="ＭＳ Ｐゴシック" panose="020B0600070205080204" pitchFamily="34" charset="-128"/>
                <a:cs typeface="Times New Roman" panose="02020603050405020304" pitchFamily="18" charset="0"/>
              </a:rPr>
              <a:t>The U.S has experienced an overall positive trends in the real GDP growth over the past 10 years because of the effective fiscal and</a:t>
            </a:r>
            <a:r>
              <a:rPr lang="en-US" altLang="en-US" sz="1800" baseline="0" dirty="0" smtClean="0">
                <a:latin typeface="+mn-lt"/>
                <a:ea typeface="ＭＳ Ｐゴシック" panose="020B0600070205080204" pitchFamily="34" charset="-128"/>
                <a:cs typeface="Times New Roman" panose="02020603050405020304" pitchFamily="18" charset="0"/>
              </a:rPr>
              <a:t> monetary policies. T</a:t>
            </a:r>
            <a:r>
              <a:rPr lang="en-US" altLang="en-US" sz="1800" dirty="0" smtClean="0">
                <a:latin typeface="+mn-lt"/>
                <a:ea typeface="ＭＳ Ｐゴシック" panose="020B0600070205080204" pitchFamily="34" charset="-128"/>
                <a:cs typeface="Times New Roman" panose="02020603050405020304" pitchFamily="18" charset="0"/>
              </a:rPr>
              <a:t>he  onset of the</a:t>
            </a:r>
            <a:r>
              <a:rPr lang="en-US" altLang="en-US" sz="1800" baseline="0" dirty="0" smtClean="0">
                <a:latin typeface="+mn-lt"/>
                <a:ea typeface="ＭＳ Ｐゴシック" panose="020B0600070205080204" pitchFamily="34" charset="-128"/>
                <a:cs typeface="Times New Roman" panose="02020603050405020304" pitchFamily="18" charset="0"/>
              </a:rPr>
              <a:t> </a:t>
            </a:r>
            <a:r>
              <a:rPr lang="en-US" altLang="en-US" sz="1800" dirty="0" smtClean="0">
                <a:latin typeface="+mn-lt"/>
                <a:ea typeface="ＭＳ Ｐゴシック" panose="020B0600070205080204" pitchFamily="34" charset="-128"/>
                <a:cs typeface="Times New Roman" panose="02020603050405020304" pitchFamily="18" charset="0"/>
              </a:rPr>
              <a:t>decade was apparent by a detrimental </a:t>
            </a:r>
            <a:r>
              <a:rPr lang="en-US" altLang="en-US" sz="1800" dirty="0" smtClean="0">
                <a:latin typeface="+mn-lt"/>
                <a:ea typeface="ＭＳ Ｐゴシック" panose="020B0600070205080204" pitchFamily="34" charset="-128"/>
                <a:cs typeface="Times New Roman" panose="02020603050405020304" pitchFamily="18" charset="0"/>
              </a:rPr>
              <a:t>inflationary stresses because of</a:t>
            </a:r>
            <a:r>
              <a:rPr lang="en-US" altLang="en-US" sz="1800" baseline="0" dirty="0" smtClean="0">
                <a:latin typeface="+mn-lt"/>
                <a:ea typeface="ＭＳ Ｐゴシック" panose="020B0600070205080204" pitchFamily="34" charset="-128"/>
                <a:cs typeface="Times New Roman" panose="02020603050405020304" pitchFamily="18" charset="0"/>
              </a:rPr>
              <a:t> the negative post World War Phenomenon, which altered the production routines across the globe. The real GDP output in 1950 was the decade-low because the aggregate market value for the entire U.S. production was hampered by negative geo-political parameters. However, President Eisenhower adopted numerous stimulus programs to harness productivity across the country. Specifically, increased government spending using large larger projects and expanding the number of the Americans enrolled to the Social Security had positive outcomes because the GDP Growth rose to </a:t>
            </a:r>
            <a:r>
              <a:rPr lang="en-US" altLang="en-US" sz="1800" b="1" baseline="0" dirty="0" smtClean="0">
                <a:latin typeface="+mn-lt"/>
                <a:ea typeface="ＭＳ Ｐゴシック" panose="020B0600070205080204" pitchFamily="34" charset="-128"/>
                <a:cs typeface="Times New Roman" panose="02020603050405020304" pitchFamily="18" charset="0"/>
              </a:rPr>
              <a:t>37% </a:t>
            </a:r>
            <a:r>
              <a:rPr lang="en-US" altLang="en-US" sz="1800" b="0" baseline="0" dirty="0" smtClean="0">
                <a:latin typeface="+mn-lt"/>
                <a:ea typeface="ＭＳ Ｐゴシック" panose="020B0600070205080204" pitchFamily="34" charset="-128"/>
                <a:cs typeface="Times New Roman" panose="02020603050405020304" pitchFamily="18" charset="0"/>
              </a:rPr>
              <a:t>in 1960. </a:t>
            </a:r>
          </a:p>
          <a:p>
            <a:pPr marL="0" marR="0" lvl="2" indent="457200" algn="l" defTabSz="457200" rtl="0" eaLnBrk="0" fontAlgn="base" latinLnBrk="0" hangingPunct="0">
              <a:lnSpc>
                <a:spcPct val="100000"/>
              </a:lnSpc>
              <a:spcBef>
                <a:spcPct val="30000"/>
              </a:spcBef>
              <a:spcAft>
                <a:spcPct val="0"/>
              </a:spcAft>
              <a:buClrTx/>
              <a:buSzTx/>
              <a:buFontTx/>
              <a:buNone/>
              <a:tabLst/>
              <a:defRPr/>
            </a:pPr>
            <a:r>
              <a:rPr lang="en-US" altLang="en-US" dirty="0" smtClean="0">
                <a:latin typeface="+mn-lt"/>
                <a:ea typeface="ＭＳ Ｐゴシック" panose="020B0600070205080204" pitchFamily="34" charset="-128"/>
                <a:cs typeface="Times New Roman" panose="02020603050405020304" pitchFamily="18" charset="0"/>
              </a:rPr>
              <a:t>The </a:t>
            </a:r>
            <a:r>
              <a:rPr lang="en-US" altLang="en-US" dirty="0" smtClean="0">
                <a:latin typeface="+mn-lt"/>
                <a:ea typeface="ＭＳ Ｐゴシック" panose="020B0600070205080204" pitchFamily="34" charset="-128"/>
                <a:cs typeface="Times New Roman" panose="02020603050405020304" pitchFamily="18" charset="0"/>
              </a:rPr>
              <a:t>impacts</a:t>
            </a:r>
            <a:r>
              <a:rPr lang="en-US" altLang="en-US" baseline="0" dirty="0" smtClean="0">
                <a:latin typeface="+mn-lt"/>
                <a:ea typeface="ＭＳ Ｐゴシック" panose="020B0600070205080204" pitchFamily="34" charset="-128"/>
                <a:cs typeface="Times New Roman" panose="02020603050405020304" pitchFamily="18" charset="0"/>
              </a:rPr>
              <a:t> </a:t>
            </a:r>
            <a:r>
              <a:rPr lang="en-US" altLang="en-US" dirty="0" smtClean="0">
                <a:latin typeface="+mn-lt"/>
                <a:ea typeface="ＭＳ Ｐゴシック" panose="020B0600070205080204" pitchFamily="34" charset="-128"/>
                <a:cs typeface="Times New Roman" panose="02020603050405020304" pitchFamily="18" charset="0"/>
              </a:rPr>
              <a:t>of the </a:t>
            </a:r>
            <a:r>
              <a:rPr lang="en-US" altLang="en-US" dirty="0" smtClean="0">
                <a:latin typeface="+mn-lt"/>
                <a:ea typeface="ＭＳ Ｐゴシック" panose="020B0600070205080204" pitchFamily="34" charset="-128"/>
                <a:cs typeface="Times New Roman" panose="02020603050405020304" pitchFamily="18" charset="0"/>
              </a:rPr>
              <a:t>Post</a:t>
            </a:r>
            <a:r>
              <a:rPr lang="en-US" altLang="en-US" baseline="0" dirty="0" smtClean="0">
                <a:latin typeface="+mn-lt"/>
                <a:ea typeface="ＭＳ Ｐゴシック" panose="020B0600070205080204" pitchFamily="34" charset="-128"/>
                <a:cs typeface="Times New Roman" panose="02020603050405020304" pitchFamily="18" charset="0"/>
              </a:rPr>
              <a:t> World War and President Eisenhower’s economic stimulus programs </a:t>
            </a:r>
            <a:r>
              <a:rPr lang="en-US" altLang="en-US" baseline="0" dirty="0" smtClean="0">
                <a:latin typeface="+mn-lt"/>
                <a:ea typeface="ＭＳ Ｐゴシック" panose="020B0600070205080204" pitchFamily="34" charset="-128"/>
                <a:cs typeface="Times New Roman" panose="02020603050405020304" pitchFamily="18" charset="0"/>
              </a:rPr>
              <a:t>can be illustrated using the GDP formula. </a:t>
            </a:r>
            <a:r>
              <a:rPr lang="en-US" altLang="en-US" dirty="0" smtClean="0">
                <a:latin typeface="+mn-lt"/>
                <a:ea typeface="ＭＳ Ｐゴシック" panose="020B0600070205080204" pitchFamily="34" charset="-128"/>
                <a:cs typeface="Times New Roman" panose="02020603050405020304" pitchFamily="18" charset="0"/>
              </a:rPr>
              <a:t>First, </a:t>
            </a:r>
            <a:r>
              <a:rPr lang="en-US" altLang="en-US" dirty="0" smtClean="0">
                <a:latin typeface="+mn-lt"/>
                <a:ea typeface="ＭＳ Ｐゴシック" panose="020B0600070205080204" pitchFamily="34" charset="-128"/>
                <a:cs typeface="Times New Roman" panose="02020603050405020304" pitchFamily="18" charset="0"/>
              </a:rPr>
              <a:t>Post</a:t>
            </a:r>
            <a:r>
              <a:rPr lang="en-US" altLang="en-US" baseline="0" dirty="0" smtClean="0">
                <a:latin typeface="+mn-lt"/>
                <a:ea typeface="ＭＳ Ｐゴシック" panose="020B0600070205080204" pitchFamily="34" charset="-128"/>
                <a:cs typeface="Times New Roman" panose="02020603050405020304" pitchFamily="18" charset="0"/>
              </a:rPr>
              <a:t> World War era experienced in 1950 reduced consumption and disrupted normal production activities, which negatively affects the key components of national income. On the other hand, expansionary strategies have positive effects on the components of the national income. Notably, increased government spending, increased wage rates, and rise of consumerism have incremental effects on the four components of GDP. </a:t>
            </a:r>
          </a:p>
          <a:p>
            <a:pPr marL="0" marR="0" lvl="2" indent="457200" algn="l" defTabSz="457200" rtl="0" eaLnBrk="0" fontAlgn="base" latinLnBrk="0" hangingPunct="0">
              <a:lnSpc>
                <a:spcPct val="100000"/>
              </a:lnSpc>
              <a:spcBef>
                <a:spcPct val="30000"/>
              </a:spcBef>
              <a:spcAft>
                <a:spcPct val="0"/>
              </a:spcAft>
              <a:buClrTx/>
              <a:buSzTx/>
              <a:buFontTx/>
              <a:buNone/>
              <a:tabLst/>
              <a:defRPr/>
            </a:pPr>
            <a:r>
              <a:rPr lang="en-US" altLang="en-US" dirty="0" smtClean="0">
                <a:latin typeface="+mn-lt"/>
                <a:ea typeface="ＭＳ Ｐゴシック" panose="020B0600070205080204" pitchFamily="34" charset="-128"/>
                <a:cs typeface="Times New Roman" panose="02020603050405020304" pitchFamily="18" charset="0"/>
              </a:rPr>
              <a:t>The </a:t>
            </a:r>
            <a:r>
              <a:rPr lang="en-US" altLang="en-US" dirty="0" smtClean="0">
                <a:latin typeface="+mn-lt"/>
                <a:ea typeface="ＭＳ Ｐゴシック" panose="020B0600070205080204" pitchFamily="34" charset="-128"/>
                <a:cs typeface="Times New Roman" panose="02020603050405020304" pitchFamily="18" charset="0"/>
              </a:rPr>
              <a:t>economists</a:t>
            </a:r>
            <a:r>
              <a:rPr lang="en-US" altLang="en-US" baseline="0" dirty="0" smtClean="0">
                <a:latin typeface="+mn-lt"/>
                <a:ea typeface="ＭＳ Ｐゴシック" panose="020B0600070205080204" pitchFamily="34" charset="-128"/>
                <a:cs typeface="Times New Roman" panose="02020603050405020304" pitchFamily="18" charset="0"/>
              </a:rPr>
              <a:t> compute the GDP of a particular economy by combining multiple factors using the formula</a:t>
            </a:r>
            <a:r>
              <a:rPr lang="en-US" altLang="en-US" baseline="0" dirty="0" smtClean="0">
                <a:latin typeface="+mn-lt"/>
                <a:ea typeface="ＭＳ Ｐゴシック" panose="020B0600070205080204" pitchFamily="34" charset="-128"/>
                <a:cs typeface="Times New Roman" panose="02020603050405020304" pitchFamily="18" charset="0"/>
              </a:rPr>
              <a:t>:</a:t>
            </a:r>
          </a:p>
          <a:p>
            <a:pPr marL="0" marR="0" lvl="2" indent="457200" algn="l" defTabSz="457200" rtl="0" eaLnBrk="0" fontAlgn="base" latinLnBrk="0" hangingPunct="0">
              <a:lnSpc>
                <a:spcPct val="100000"/>
              </a:lnSpc>
              <a:spcBef>
                <a:spcPct val="30000"/>
              </a:spcBef>
              <a:spcAft>
                <a:spcPct val="0"/>
              </a:spcAft>
              <a:buClrTx/>
              <a:buSzTx/>
              <a:buFontTx/>
              <a:buNone/>
              <a:tabLst/>
              <a:defRPr/>
            </a:pPr>
            <a:endParaRPr lang="en-US" altLang="en-US" baseline="0" dirty="0" smtClean="0">
              <a:latin typeface="+mn-lt"/>
              <a:ea typeface="ＭＳ Ｐゴシック" panose="020B0600070205080204" pitchFamily="34" charset="-128"/>
              <a:cs typeface="Times New Roman" panose="02020603050405020304" pitchFamily="18" charset="0"/>
            </a:endParaRPr>
          </a:p>
          <a:p>
            <a:pPr marL="0" marR="0" lvl="2" indent="457200" algn="ctr" defTabSz="457200" rtl="0" eaLnBrk="0" fontAlgn="base" latinLnBrk="0" hangingPunct="0">
              <a:lnSpc>
                <a:spcPct val="100000"/>
              </a:lnSpc>
              <a:spcBef>
                <a:spcPct val="30000"/>
              </a:spcBef>
              <a:spcAft>
                <a:spcPct val="0"/>
              </a:spcAft>
              <a:buClrTx/>
              <a:buSzTx/>
              <a:buFontTx/>
              <a:buNone/>
              <a:tabLst/>
              <a:defRPr/>
            </a:pPr>
            <a:r>
              <a:rPr lang="en-US" altLang="en-US" b="1" baseline="0" dirty="0" smtClean="0">
                <a:latin typeface="+mn-lt"/>
                <a:ea typeface="ＭＳ Ｐゴシック" panose="020B0600070205080204" pitchFamily="34" charset="-128"/>
                <a:cs typeface="Times New Roman" panose="02020603050405020304" pitchFamily="18" charset="0"/>
              </a:rPr>
              <a:t> </a:t>
            </a:r>
            <a:r>
              <a:rPr lang="en-US" altLang="en-US" b="1" dirty="0" smtClean="0">
                <a:latin typeface="+mn-lt"/>
                <a:ea typeface="ＭＳ Ｐゴシック" panose="020B0600070205080204" pitchFamily="34" charset="-128"/>
                <a:cs typeface="Times New Roman" panose="02020603050405020304" pitchFamily="18" charset="0"/>
              </a:rPr>
              <a:t>GDP formula  (E)= </a:t>
            </a:r>
            <a:r>
              <a:rPr lang="en-US" b="1" dirty="0" smtClean="0"/>
              <a:t>C+I+G+(X-M), </a:t>
            </a:r>
            <a:r>
              <a:rPr lang="en-US" b="0" dirty="0" smtClean="0"/>
              <a:t>where ‘C’ represents total consumption, ‘I’ reveals spending on investment, ‘G’ depict the government </a:t>
            </a:r>
            <a:r>
              <a:rPr lang="en-US" b="0" dirty="0" smtClean="0"/>
              <a:t>spending </a:t>
            </a:r>
            <a:r>
              <a:rPr lang="en-US" b="0" dirty="0" smtClean="0"/>
              <a:t>into the economy, and ‘X-M’ is a country’s balance of trade. </a:t>
            </a:r>
            <a:endParaRPr lang="en-US" b="0" dirty="0" smtClean="0">
              <a:latin typeface="+mn-lt"/>
              <a:ea typeface="ＭＳ Ｐゴシック" panose="020B0600070205080204" pitchFamily="34" charset="-128"/>
              <a:cs typeface="Times New Roman" panose="02020603050405020304" pitchFamily="18" charset="0"/>
            </a:endParaRPr>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04B4CFC2-4B55-41FD-8068-23CEA8097399}" type="slidenum">
              <a:rPr lang="en-US" altLang="en-US">
                <a:latin typeface="Arial" panose="020B0604020202020204" pitchFamily="34" charset="0"/>
              </a:rPr>
              <a:pPr>
                <a:spcBef>
                  <a:spcPct val="0"/>
                </a:spcBef>
              </a:pPr>
              <a:t>3</a:t>
            </a:fld>
            <a:endParaRPr lang="en-US" altLang="en-US">
              <a:latin typeface="Arial" panose="020B0604020202020204" pitchFamily="34" charset="0"/>
            </a:endParaRPr>
          </a:p>
        </p:txBody>
      </p:sp>
    </p:spTree>
    <p:extLst>
      <p:ext uri="{BB962C8B-B14F-4D97-AF65-F5344CB8AC3E}">
        <p14:creationId xmlns:p14="http://schemas.microsoft.com/office/powerpoint/2010/main" val="15387683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628650" marR="0" lvl="3" indent="0" algn="l" defTabSz="457200" rtl="0" eaLnBrk="0" fontAlgn="base" latinLnBrk="0" hangingPunct="0">
              <a:lnSpc>
                <a:spcPct val="100000"/>
              </a:lnSpc>
              <a:spcBef>
                <a:spcPct val="30000"/>
              </a:spcBef>
              <a:spcAft>
                <a:spcPts val="600"/>
              </a:spcAft>
              <a:buClrTx/>
              <a:buSzTx/>
              <a:buFontTx/>
              <a:buNone/>
              <a:tabLst/>
              <a:defRPr/>
            </a:pPr>
            <a:r>
              <a:rPr lang="en-US" sz="1800" dirty="0" smtClean="0"/>
              <a:t>Besides GDP, inflation is another reliable indicator of the quality of life among the citizens because it outlines the changes in the price levels from one year to another. There are two methods used</a:t>
            </a:r>
            <a:r>
              <a:rPr lang="en-US" sz="1800" baseline="0" dirty="0" smtClean="0"/>
              <a:t> to compute the rate of inflation in an economy, which include a Consumer Price Index  (CPI) and Producer Price Index. The former approach is the common methodology  because </a:t>
            </a:r>
            <a:r>
              <a:rPr lang="en-US" sz="1800" dirty="0" smtClean="0">
                <a:cs typeface="+mn-cs"/>
              </a:rPr>
              <a:t>it indicate the cost to purchase the basket of goods this year. Further,</a:t>
            </a:r>
            <a:r>
              <a:rPr lang="en-US" sz="1800" baseline="0" dirty="0" smtClean="0">
                <a:cs typeface="+mn-cs"/>
              </a:rPr>
              <a:t> an economist can trace the inflation rates by comparing consecutive CPIs. A CPI can be computed as the percentage of the current expenditure to the base-year expenditure. </a:t>
            </a:r>
            <a:endParaRPr lang="en-US" sz="1800" dirty="0" smtClean="0">
              <a:cs typeface="+mn-cs"/>
            </a:endParaRPr>
          </a:p>
          <a:p>
            <a:pPr marL="628650" lvl="3" indent="0" algn="ctr">
              <a:spcAft>
                <a:spcPts val="600"/>
              </a:spcAft>
              <a:defRPr/>
            </a:pPr>
            <a:r>
              <a:rPr lang="en-US" sz="1800" b="1" dirty="0" smtClean="0">
                <a:cs typeface="+mn-cs"/>
              </a:rPr>
              <a:t>CPI= (Expenditures this year ÷ expenditure in base-year)*100%</a:t>
            </a:r>
          </a:p>
          <a:p>
            <a:pPr marL="628650" lvl="3" indent="0">
              <a:spcAft>
                <a:spcPts val="600"/>
              </a:spcAft>
              <a:defRPr/>
            </a:pPr>
            <a:endParaRPr lang="en-US" sz="1800" dirty="0" smtClean="0">
              <a:cs typeface="+mn-cs"/>
            </a:endParaRPr>
          </a:p>
          <a:p>
            <a:pPr marL="628650" lvl="3" indent="0">
              <a:spcAft>
                <a:spcPts val="600"/>
              </a:spcAft>
              <a:defRPr/>
            </a:pPr>
            <a:r>
              <a:rPr lang="en-US" sz="1800" dirty="0" smtClean="0">
                <a:cs typeface="+mn-cs"/>
              </a:rPr>
              <a:t>	Alternatively, Unemployment Rate is a critical factor that influence the growth and quality of work because</a:t>
            </a:r>
            <a:r>
              <a:rPr lang="en-US" sz="1800" baseline="0" dirty="0" smtClean="0">
                <a:cs typeface="+mn-cs"/>
              </a:rPr>
              <a:t> it reveals the level of </a:t>
            </a:r>
            <a:r>
              <a:rPr lang="en-US" sz="1800" dirty="0" smtClean="0">
                <a:cs typeface="+mn-cs"/>
              </a:rPr>
              <a:t>joblessness in a country. Increased unemployment rate</a:t>
            </a:r>
            <a:r>
              <a:rPr lang="en-US" sz="1800" baseline="0" dirty="0" smtClean="0">
                <a:cs typeface="+mn-cs"/>
              </a:rPr>
              <a:t> has adverse effects in an economy because it d</a:t>
            </a:r>
            <a:r>
              <a:rPr lang="en-US" sz="1800" dirty="0" smtClean="0">
                <a:cs typeface="+mn-cs"/>
              </a:rPr>
              <a:t>emoralizes the unemployed</a:t>
            </a:r>
            <a:r>
              <a:rPr lang="en-US" sz="1800" baseline="0" dirty="0" smtClean="0">
                <a:cs typeface="+mn-cs"/>
              </a:rPr>
              <a:t> individuals, contributed toward  degradation of the sets of skills available, and m</a:t>
            </a:r>
            <a:r>
              <a:rPr lang="en-US" sz="1800" dirty="0" smtClean="0">
                <a:cs typeface="+mn-cs"/>
              </a:rPr>
              <a:t>inimizes the purchasing power.</a:t>
            </a:r>
            <a:r>
              <a:rPr lang="en-US" sz="1800" baseline="0" dirty="0" smtClean="0">
                <a:cs typeface="+mn-cs"/>
              </a:rPr>
              <a:t> </a:t>
            </a:r>
          </a:p>
          <a:p>
            <a:pPr marL="628650" lvl="3" indent="0" algn="ctr">
              <a:spcAft>
                <a:spcPts val="600"/>
              </a:spcAft>
              <a:defRPr/>
            </a:pPr>
            <a:r>
              <a:rPr lang="en-US" sz="1800" b="1" dirty="0" smtClean="0">
                <a:cs typeface="+mn-cs"/>
              </a:rPr>
              <a:t>Unemployment</a:t>
            </a:r>
            <a:r>
              <a:rPr lang="en-US" sz="1800" b="1" baseline="0" dirty="0" smtClean="0">
                <a:cs typeface="+mn-cs"/>
              </a:rPr>
              <a:t> Rate=(Number of the unemployed/ total labor force)x100%</a:t>
            </a:r>
            <a:endParaRPr lang="en-US" sz="1800" b="1" dirty="0" smtClean="0">
              <a:cs typeface="+mn-cs"/>
            </a:endParaRPr>
          </a:p>
          <a:p>
            <a:pPr marL="628650" marR="0" lvl="3" indent="0" algn="l" defTabSz="457200" rtl="0" eaLnBrk="0" fontAlgn="base" latinLnBrk="0" hangingPunct="0">
              <a:lnSpc>
                <a:spcPct val="100000"/>
              </a:lnSpc>
              <a:spcBef>
                <a:spcPct val="30000"/>
              </a:spcBef>
              <a:spcAft>
                <a:spcPts val="600"/>
              </a:spcAft>
              <a:buClrTx/>
              <a:buSzTx/>
              <a:buFontTx/>
              <a:buNone/>
              <a:tabLst/>
              <a:defRPr/>
            </a:pPr>
            <a:r>
              <a:rPr lang="en-US" sz="1800" dirty="0" smtClean="0">
                <a:cs typeface="+mn-cs"/>
              </a:rPr>
              <a:t>The Post </a:t>
            </a:r>
            <a:r>
              <a:rPr lang="en-US" sz="1800" dirty="0" smtClean="0">
                <a:cs typeface="+mn-cs"/>
              </a:rPr>
              <a:t>World War </a:t>
            </a:r>
            <a:r>
              <a:rPr lang="en-US" sz="1800" dirty="0" smtClean="0">
                <a:cs typeface="+mn-cs"/>
              </a:rPr>
              <a:t>2 impacted</a:t>
            </a:r>
            <a:r>
              <a:rPr lang="en-US" sz="1800" baseline="0" dirty="0" smtClean="0">
                <a:cs typeface="+mn-cs"/>
              </a:rPr>
              <a:t> the</a:t>
            </a:r>
            <a:r>
              <a:rPr lang="en-US" sz="1800" dirty="0" smtClean="0">
                <a:cs typeface="+mn-cs"/>
              </a:rPr>
              <a:t> </a:t>
            </a:r>
            <a:r>
              <a:rPr lang="en-US" sz="1800" dirty="0" smtClean="0">
                <a:cs typeface="+mn-cs"/>
              </a:rPr>
              <a:t>U.S</a:t>
            </a:r>
            <a:r>
              <a:rPr lang="en-US" sz="1800" dirty="0" smtClean="0">
                <a:cs typeface="+mn-cs"/>
              </a:rPr>
              <a:t>. economy because of the reduced production,</a:t>
            </a:r>
            <a:r>
              <a:rPr lang="en-US" sz="1800" baseline="0" dirty="0" smtClean="0">
                <a:cs typeface="+mn-cs"/>
              </a:rPr>
              <a:t> which subsequently increased the</a:t>
            </a:r>
            <a:r>
              <a:rPr lang="en-US" sz="1800" dirty="0" smtClean="0">
                <a:cs typeface="+mn-cs"/>
              </a:rPr>
              <a:t> </a:t>
            </a:r>
            <a:r>
              <a:rPr lang="en-US" sz="1800" dirty="0" smtClean="0">
                <a:cs typeface="+mn-cs"/>
              </a:rPr>
              <a:t>Unemployment Rate </a:t>
            </a:r>
            <a:r>
              <a:rPr lang="en-US" sz="1800" dirty="0" smtClean="0">
                <a:cs typeface="+mn-cs"/>
              </a:rPr>
              <a:t>to</a:t>
            </a:r>
            <a:r>
              <a:rPr lang="en-US" sz="1800" baseline="0" dirty="0" smtClean="0">
                <a:cs typeface="+mn-cs"/>
              </a:rPr>
              <a:t> 6.3% in 1950. However, effective fiscal and monetary policies that include increased government spending, low tax regimes, and changes in interest rates helped to stimulate economic recovery. Increased government spending boost the production in an economy because of the high consumers’ spending power that facilitates emergence of new industries and product to cater for the increased demand. </a:t>
            </a:r>
            <a:endParaRPr lang="en-US" sz="1800" dirty="0" smtClean="0">
              <a:cs typeface="+mn-cs"/>
            </a:endParaRPr>
          </a:p>
          <a:p>
            <a:pPr marL="628650" lvl="3" indent="0">
              <a:spcAft>
                <a:spcPts val="600"/>
              </a:spcAft>
              <a:defRPr/>
            </a:pPr>
            <a:endParaRPr lang="en-US" sz="1800" dirty="0" smtClean="0">
              <a:cs typeface="+mn-cs"/>
            </a:endParaRPr>
          </a:p>
          <a:p>
            <a:pPr marL="342900" lvl="3" indent="0">
              <a:spcAft>
                <a:spcPts val="600"/>
              </a:spcAft>
              <a:buNone/>
              <a:defRPr/>
            </a:pPr>
            <a:endParaRPr lang="en-US" sz="1800" dirty="0" smtClean="0">
              <a:cs typeface="+mn-cs"/>
            </a:endParaRPr>
          </a:p>
          <a:p>
            <a:pPr eaLnBrk="1" hangingPunct="1">
              <a:spcBef>
                <a:spcPct val="0"/>
              </a:spcBef>
            </a:pPr>
            <a:endParaRPr lang="en-US" altLang="en-US" dirty="0">
              <a:ea typeface="ＭＳ Ｐゴシック" panose="020B0600070205080204" pitchFamily="34" charset="-128"/>
            </a:endParaRPr>
          </a:p>
        </p:txBody>
      </p:sp>
      <p:sp>
        <p:nvSpPr>
          <p:cNvPr id="112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443CB9F4-AA87-4CDE-8DDD-69FD4683015B}" type="slidenum">
              <a:rPr lang="en-US" altLang="en-US">
                <a:latin typeface="Arial" panose="020B0604020202020204" pitchFamily="34" charset="0"/>
              </a:rPr>
              <a:pPr>
                <a:spcBef>
                  <a:spcPct val="0"/>
                </a:spcBef>
              </a:pPr>
              <a:t>4</a:t>
            </a:fld>
            <a:endParaRPr lang="en-US" altLang="en-US">
              <a:latin typeface="Arial" panose="020B0604020202020204" pitchFamily="34" charset="0"/>
            </a:endParaRPr>
          </a:p>
        </p:txBody>
      </p:sp>
    </p:spTree>
    <p:extLst>
      <p:ext uri="{BB962C8B-B14F-4D97-AF65-F5344CB8AC3E}">
        <p14:creationId xmlns:p14="http://schemas.microsoft.com/office/powerpoint/2010/main" val="16867676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ea typeface="ＭＳ Ｐゴシック" panose="020B0600070205080204" pitchFamily="34" charset="-128"/>
              </a:rPr>
              <a:t>	The</a:t>
            </a:r>
            <a:r>
              <a:rPr lang="en-US" altLang="en-US" baseline="0" dirty="0" smtClean="0">
                <a:ea typeface="ＭＳ Ｐゴシック" panose="020B0600070205080204" pitchFamily="34" charset="-128"/>
              </a:rPr>
              <a:t> interest rates represent the prevailing cost of capital in an economy, which influence the decisions to consumer, invest, or save. The  consumption, saving, and investment represent the aggregate demand components in a closed economy. Notably, low interest rates provide an impetus to consume or invest because of the high returns. Consumptions and Investment decisions hinge on the guaranteed levels of returns. Alternatively, high interest rate can attract foreign direct investment because it allows foreign investors return on their investment in the U.S. economy. Therefore, the fluctuation of the interest rate helps to arrest escalating inflation using open-market operations. Notably, high interest rates facilitate the Federal Reserve to minimize the demand for money in an economy because it rises the cost of loan from the commercial banks. The domestic investors are discouraged from taking expensive commercial loans and reduce the overall circulation of the money. </a:t>
            </a:r>
          </a:p>
          <a:p>
            <a:pPr eaLnBrk="1" hangingPunct="1">
              <a:spcBef>
                <a:spcPct val="0"/>
              </a:spcBef>
            </a:pPr>
            <a:r>
              <a:rPr lang="en-US" altLang="en-US" baseline="0" dirty="0" smtClean="0">
                <a:ea typeface="ＭＳ Ｐゴシック" panose="020B0600070205080204" pitchFamily="34" charset="-128"/>
              </a:rPr>
              <a:t>	similarly, the interest rate are integral toward increasing the GDP growth in an economy.  </a:t>
            </a:r>
            <a:endParaRPr lang="en-US" altLang="en-US" dirty="0">
              <a:ea typeface="ＭＳ Ｐゴシック" panose="020B0600070205080204" pitchFamily="34" charset="-128"/>
            </a:endParaRPr>
          </a:p>
        </p:txBody>
      </p:sp>
      <p:sp>
        <p:nvSpPr>
          <p:cNvPr id="13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D849D106-396D-4D53-9082-7A4AF654820E}" type="slidenum">
              <a:rPr lang="en-US" altLang="en-US">
                <a:latin typeface="Arial" panose="020B0604020202020204" pitchFamily="34" charset="0"/>
              </a:rPr>
              <a:pPr>
                <a:spcBef>
                  <a:spcPct val="0"/>
                </a:spcBef>
              </a:pPr>
              <a:t>5</a:t>
            </a:fld>
            <a:endParaRPr lang="en-US" altLang="en-US">
              <a:latin typeface="Arial" panose="020B0604020202020204" pitchFamily="34" charset="0"/>
            </a:endParaRPr>
          </a:p>
        </p:txBody>
      </p:sp>
    </p:spTree>
    <p:extLst>
      <p:ext uri="{BB962C8B-B14F-4D97-AF65-F5344CB8AC3E}">
        <p14:creationId xmlns:p14="http://schemas.microsoft.com/office/powerpoint/2010/main" val="39084951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foreign trade provides an opportunity to gain competitiveness because it provides cheaper alternative goods, technologies, and expand the demand for the domestic products. The competitive economies strives to achieve a balanced foreign trade by encouraging innovation and efficiency to boost the competitiveness of the import goods in an economy. The U.S. has taken adequate measures to achieve a balance in the export outflow and import inflow in the economy. The total </a:t>
            </a:r>
            <a:r>
              <a:rPr lang="en-US" baseline="0" dirty="0" smtClean="0"/>
              <a:t>import </a:t>
            </a:r>
            <a:r>
              <a:rPr lang="en-US" baseline="0" dirty="0" smtClean="0"/>
              <a:t>in </a:t>
            </a:r>
            <a:r>
              <a:rPr lang="en-US" baseline="0" dirty="0" smtClean="0"/>
              <a:t>1951 </a:t>
            </a:r>
            <a:r>
              <a:rPr lang="en-US" baseline="0" dirty="0" smtClean="0"/>
              <a:t>rose to </a:t>
            </a:r>
            <a:r>
              <a:rPr lang="en-US" b="1" baseline="0" dirty="0" smtClean="0"/>
              <a:t>$86.97B </a:t>
            </a:r>
            <a:r>
              <a:rPr lang="en-US" b="0" baseline="0" dirty="0" smtClean="0"/>
              <a:t>from </a:t>
            </a:r>
            <a:r>
              <a:rPr lang="en-US" b="1" baseline="0" dirty="0" smtClean="0"/>
              <a:t>$66.86B </a:t>
            </a:r>
            <a:r>
              <a:rPr lang="en-US" b="0" baseline="0" dirty="0" smtClean="0"/>
              <a:t>in </a:t>
            </a:r>
            <a:r>
              <a:rPr lang="en-US" b="0" baseline="0" dirty="0" smtClean="0"/>
              <a:t>1950 because deficit foreign trade. The negative effects of the World War 2 forced the government to engage in rationing, which reduce the quantity available to facilitate foreign trade. </a:t>
            </a:r>
            <a:r>
              <a:rPr lang="en-US" b="0" baseline="0" dirty="0" smtClean="0"/>
              <a:t>However, </a:t>
            </a:r>
            <a:r>
              <a:rPr lang="en-US" b="0" baseline="0" dirty="0" smtClean="0"/>
              <a:t>effective stimulus policies that include increased government spending, strong labor unions, and technological advancement enhanced productivity, which improved the real value of the Import to </a:t>
            </a:r>
            <a:r>
              <a:rPr lang="en-US" b="1" baseline="0" dirty="0" smtClean="0"/>
              <a:t>$139.21B </a:t>
            </a:r>
            <a:r>
              <a:rPr lang="en-US" b="0" baseline="0" dirty="0" smtClean="0"/>
              <a:t>in 1960. </a:t>
            </a:r>
            <a:endParaRPr lang="en-US" dirty="0"/>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6</a:t>
            </a:fld>
            <a:endParaRPr lang="en-US" altLang="en-US"/>
          </a:p>
        </p:txBody>
      </p:sp>
    </p:spTree>
    <p:extLst>
      <p:ext uri="{BB962C8B-B14F-4D97-AF65-F5344CB8AC3E}">
        <p14:creationId xmlns:p14="http://schemas.microsoft.com/office/powerpoint/2010/main" val="41421413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dirty="0" smtClean="0">
                <a:ea typeface="ＭＳ Ｐゴシック" panose="020B0600070205080204" pitchFamily="34" charset="-128"/>
              </a:rPr>
              <a:t>	Overall,</a:t>
            </a:r>
            <a:r>
              <a:rPr lang="en-US" altLang="en-US" baseline="0" dirty="0" smtClean="0">
                <a:ea typeface="ＭＳ Ｐゴシック" panose="020B0600070205080204" pitchFamily="34" charset="-128"/>
              </a:rPr>
              <a:t> the U.S. is the leading importer and exporter because of the advanced in technology, innovation, and service-intensive economic model. </a:t>
            </a:r>
            <a:r>
              <a:rPr lang="en-US" altLang="en-US" baseline="0" dirty="0" smtClean="0">
                <a:ea typeface="ＭＳ Ｐゴシック" panose="020B0600070205080204" pitchFamily="34" charset="-128"/>
              </a:rPr>
              <a:t>Figure above depict the trends in the real import and export since 1950 to 1960 respectively. Overall, the country has a balance foreign trade because of near-identical real value of export and import. However, the distinctive trend relates to the negative export pattern experienced in 1950 vis-à-vis the increased import value. The decline in value of the real export relates to the dwindling economies in the other region, especially the European region. The post War period adversely affected the European market compared to the United States. Therefore, the U.S. capitalized on the deficit in global market to export the surplus productions. </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baseline="0" dirty="0" smtClean="0">
                <a:ea typeface="ＭＳ Ｐゴシック" panose="020B0600070205080204" pitchFamily="34" charset="-128"/>
              </a:rPr>
              <a:t>	The ditch in real export and import apparent in the 1954 further demonstrate the negative effects of the escalating proxy wars (Cold War Phenomenon) and over-expansionary fiscal policies. The lagging economic growth forced President Eisenhower to invoke the Congress to minimize the government spending and arrest the inflationary stresses (mild recession) </a:t>
            </a:r>
            <a:endParaRPr lang="en-US" altLang="en-US" dirty="0">
              <a:ea typeface="ＭＳ Ｐゴシック" panose="020B0600070205080204" pitchFamily="34" charset="-128"/>
            </a:endParaRPr>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7</a:t>
            </a:fld>
            <a:endParaRPr lang="en-US" altLang="en-US"/>
          </a:p>
        </p:txBody>
      </p:sp>
    </p:spTree>
    <p:extLst>
      <p:ext uri="{BB962C8B-B14F-4D97-AF65-F5344CB8AC3E}">
        <p14:creationId xmlns:p14="http://schemas.microsoft.com/office/powerpoint/2010/main" val="15679421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smtClean="0">
                <a:latin typeface="+mn-lt"/>
                <a:ea typeface="ＭＳ Ｐゴシック" panose="020B0600070205080204" pitchFamily="34" charset="-128"/>
                <a:cs typeface="Times New Roman" panose="02020603050405020304" pitchFamily="18" charset="0"/>
              </a:rPr>
              <a:t>The U.S. government hinges on taxation and budgetary strategies to enhance economic growth. The use of fiscal policies gained traction in 1930s, which allowed the economy</a:t>
            </a:r>
            <a:r>
              <a:rPr lang="en-US" altLang="en-US" baseline="0" dirty="0" smtClean="0">
                <a:latin typeface="+mn-lt"/>
                <a:ea typeface="ＭＳ Ｐゴシック" panose="020B0600070205080204" pitchFamily="34" charset="-128"/>
                <a:cs typeface="Times New Roman" panose="02020603050405020304" pitchFamily="18" charset="0"/>
              </a:rPr>
              <a:t> to spur recovery in the wake of the Great Depression. The U.S. has elaborate </a:t>
            </a:r>
            <a:r>
              <a:rPr lang="en-US" altLang="en-US" dirty="0" smtClean="0">
                <a:latin typeface="+mn-lt"/>
                <a:ea typeface="ＭＳ Ｐゴシック" panose="020B0600070205080204" pitchFamily="34" charset="-128"/>
                <a:cs typeface="Times New Roman" panose="02020603050405020304" pitchFamily="18" charset="0"/>
              </a:rPr>
              <a:t>fiscal policy formulation that</a:t>
            </a:r>
            <a:r>
              <a:rPr lang="en-US" altLang="en-US" baseline="0" dirty="0" smtClean="0">
                <a:latin typeface="+mn-lt"/>
                <a:ea typeface="ＭＳ Ｐゴシック" panose="020B0600070205080204" pitchFamily="34" charset="-128"/>
                <a:cs typeface="Times New Roman" panose="02020603050405020304" pitchFamily="18" charset="0"/>
              </a:rPr>
              <a:t> entails cooperation between the Legislative and Executive arms of the government to determine the </a:t>
            </a:r>
            <a:r>
              <a:rPr lang="en-US" altLang="en-US" dirty="0" smtClean="0">
                <a:latin typeface="+mn-lt"/>
                <a:ea typeface="ＭＳ Ｐゴシック" panose="020B0600070205080204" pitchFamily="34" charset="-128"/>
                <a:cs typeface="Times New Roman" panose="02020603050405020304" pitchFamily="18" charset="0"/>
              </a:rPr>
              <a:t>level of appropriation and taxation. Consequently</a:t>
            </a:r>
            <a:r>
              <a:rPr lang="en-US" altLang="en-US" baseline="0" dirty="0" smtClean="0">
                <a:latin typeface="+mn-lt"/>
                <a:ea typeface="ＭＳ Ｐゴシック" panose="020B0600070205080204" pitchFamily="34" charset="-128"/>
                <a:cs typeface="Times New Roman" panose="02020603050405020304" pitchFamily="18" charset="0"/>
              </a:rPr>
              <a:t>, the government resolved to utilize the fiscal interventions to mitigate the effects of </a:t>
            </a:r>
            <a:r>
              <a:rPr lang="en-US" altLang="en-US" baseline="0" dirty="0" smtClean="0">
                <a:latin typeface="+mn-lt"/>
                <a:ea typeface="ＭＳ Ｐゴシック" panose="020B0600070205080204" pitchFamily="34" charset="-128"/>
                <a:cs typeface="Times New Roman" panose="02020603050405020304" pitchFamily="18" charset="0"/>
              </a:rPr>
              <a:t>post War recession and Korean proxy warfare. Evidently, the emergence of the mild recession in 1954 because of an overambitious Eisenhower’s Middle Way Stimulus programs. The president resolved to initiate a legislative power by using the Congress to curb government spending and contract the fiscal interventions. </a:t>
            </a:r>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8</a:t>
            </a:fld>
            <a:endParaRPr lang="en-US" altLang="en-US"/>
          </a:p>
        </p:txBody>
      </p:sp>
    </p:spTree>
    <p:extLst>
      <p:ext uri="{BB962C8B-B14F-4D97-AF65-F5344CB8AC3E}">
        <p14:creationId xmlns:p14="http://schemas.microsoft.com/office/powerpoint/2010/main" val="32919354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r>
              <a:rPr lang="en-US" altLang="en-US" dirty="0" smtClean="0">
                <a:ea typeface="ＭＳ Ｐゴシック" panose="020B0600070205080204" pitchFamily="34" charset="-128"/>
              </a:rPr>
              <a:t>	Evidently</a:t>
            </a:r>
            <a:r>
              <a:rPr lang="en-US" altLang="en-US" baseline="0" dirty="0" smtClean="0">
                <a:ea typeface="ＭＳ Ｐゴシック" panose="020B0600070205080204" pitchFamily="34" charset="-128"/>
              </a:rPr>
              <a:t>, the decade has apparent sustained expansionary fiscal spending that harness the general welfare, spur economic recovery, and improve the national security. </a:t>
            </a:r>
            <a:r>
              <a:rPr lang="en-US" dirty="0" smtClean="0"/>
              <a:t>The expansionary fiscal spending aimed to harness the general welfare, spur economic recovery, and improve the national security.</a:t>
            </a:r>
            <a:r>
              <a:rPr lang="en-US" baseline="0" dirty="0" smtClean="0"/>
              <a:t> Notably, t</a:t>
            </a:r>
            <a:r>
              <a:rPr lang="en-US" dirty="0" smtClean="0"/>
              <a:t>he defense spending </a:t>
            </a:r>
            <a:r>
              <a:rPr lang="en-US" dirty="0" smtClean="0"/>
              <a:t>increased</a:t>
            </a:r>
            <a:r>
              <a:rPr lang="en-US" baseline="0" dirty="0" smtClean="0"/>
              <a:t> in 1952 because of the proxy warfare that spread across the regions</a:t>
            </a:r>
            <a:r>
              <a:rPr lang="en-US" dirty="0" smtClean="0"/>
              <a:t>. Importantly,</a:t>
            </a:r>
            <a:r>
              <a:rPr lang="en-US" baseline="0" dirty="0" smtClean="0"/>
              <a:t> the expansionary fiscal strategies elicited significant criticisms because of the galloping Gross Public Debt that were used to cater for the increased consumption and investment components in the economy. Evidently, the Gross Public Debt in 1950 was $280B but rose to $360B in 1960.</a:t>
            </a:r>
            <a:endParaRPr lang="en-US" altLang="en-US" dirty="0" smtClean="0">
              <a:ea typeface="ＭＳ Ｐゴシック" panose="020B0600070205080204" pitchFamily="34" charset="-128"/>
            </a:endParaRPr>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9</a:t>
            </a:fld>
            <a:endParaRPr lang="en-US" altLang="en-US"/>
          </a:p>
        </p:txBody>
      </p:sp>
    </p:spTree>
    <p:extLst>
      <p:ext uri="{BB962C8B-B14F-4D97-AF65-F5344CB8AC3E}">
        <p14:creationId xmlns:p14="http://schemas.microsoft.com/office/powerpoint/2010/main" val="41128218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dirty="0" smtClean="0"/>
              <a:t>Eisenhower’s economic stimulus</a:t>
            </a:r>
            <a:r>
              <a:rPr lang="en-US" baseline="0" dirty="0" smtClean="0"/>
              <a:t> policies had positive outcomes, which led to characterization of the decade as a “HAPPY DAY”. Reduced unemployment because of the increased government spending to harness the welfare and alleviate the negative inflationary stress after the post World War period. Eisenhower’s Middle Way economic approach had steered a balanced economic progression because it sustained the New Deal Plan by increasing the government spending on Social Security to harness the welfare. Further, Eisenhower’s fiscal strategies focused on implementation of large projects to create more job opportunities and spur production in the long-run. Consequently, increased spending led to the rise of consumerism prosperity in 1950s.</a:t>
            </a:r>
            <a:endParaRPr lang="en-US" dirty="0"/>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10</a:t>
            </a:fld>
            <a:endParaRPr lang="en-US" altLang="en-US"/>
          </a:p>
        </p:txBody>
      </p:sp>
    </p:spTree>
    <p:extLst>
      <p:ext uri="{BB962C8B-B14F-4D97-AF65-F5344CB8AC3E}">
        <p14:creationId xmlns:p14="http://schemas.microsoft.com/office/powerpoint/2010/main" val="9589309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dirty="0" smtClean="0">
                <a:latin typeface="Times New Roman" panose="02020603050405020304" pitchFamily="18" charset="0"/>
                <a:ea typeface="ＭＳ Ｐゴシック" panose="020B0600070205080204" pitchFamily="34" charset="-128"/>
                <a:cs typeface="Times New Roman" panose="02020603050405020304" pitchFamily="18" charset="0"/>
              </a:rPr>
              <a:t>The</a:t>
            </a:r>
            <a:r>
              <a:rPr lang="en-US" altLang="en-US" sz="1200" baseline="0" dirty="0" smtClean="0">
                <a:latin typeface="Times New Roman" panose="02020603050405020304" pitchFamily="18" charset="0"/>
                <a:ea typeface="ＭＳ Ｐゴシック" panose="020B0600070205080204" pitchFamily="34" charset="-128"/>
                <a:cs typeface="Times New Roman" panose="02020603050405020304" pitchFamily="18" charset="0"/>
              </a:rPr>
              <a:t> Federal reserves utilizes the </a:t>
            </a:r>
            <a:r>
              <a:rPr lang="en-US" altLang="en-US" sz="1200" dirty="0" smtClean="0">
                <a:latin typeface="Times New Roman" panose="02020603050405020304" pitchFamily="18" charset="0"/>
                <a:ea typeface="ＭＳ Ｐゴシック" panose="020B0600070205080204" pitchFamily="34" charset="-128"/>
                <a:cs typeface="Times New Roman" panose="02020603050405020304" pitchFamily="18" charset="0"/>
              </a:rPr>
              <a:t>Open-Market Operation, Discount Policy, and Reserve Requirements to control the money</a:t>
            </a:r>
            <a:r>
              <a:rPr lang="en-US" altLang="en-US" sz="1200" baseline="0" dirty="0" smtClean="0">
                <a:latin typeface="Times New Roman" panose="02020603050405020304" pitchFamily="18" charset="0"/>
                <a:ea typeface="ＭＳ Ｐゴシック" panose="020B0600070205080204" pitchFamily="34" charset="-128"/>
                <a:cs typeface="Times New Roman" panose="02020603050405020304" pitchFamily="18" charset="0"/>
              </a:rPr>
              <a:t> circulation in an economy. Evidently, the </a:t>
            </a:r>
            <a:r>
              <a:rPr lang="en-US" altLang="en-US" sz="1200" dirty="0" smtClean="0">
                <a:latin typeface="Times New Roman" panose="02020603050405020304" pitchFamily="18" charset="0"/>
                <a:ea typeface="ＭＳ Ｐゴシック" panose="020B0600070205080204" pitchFamily="34" charset="-128"/>
                <a:cs typeface="Times New Roman" panose="02020603050405020304" pitchFamily="18" charset="0"/>
              </a:rPr>
              <a:t>Federal Reserve in</a:t>
            </a:r>
            <a:r>
              <a:rPr lang="en-US" altLang="en-US" sz="1200" baseline="0" dirty="0" smtClean="0">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sz="1200" baseline="0" dirty="0" smtClean="0">
                <a:latin typeface="Times New Roman" panose="02020603050405020304" pitchFamily="18" charset="0"/>
                <a:ea typeface="ＭＳ Ｐゴシック" panose="020B0600070205080204" pitchFamily="34" charset="-128"/>
                <a:cs typeface="Times New Roman" panose="02020603050405020304" pitchFamily="18" charset="0"/>
              </a:rPr>
              <a:t>1950 responded </a:t>
            </a:r>
            <a:r>
              <a:rPr lang="en-US" altLang="en-US" sz="1200" baseline="0" dirty="0" smtClean="0">
                <a:latin typeface="Times New Roman" panose="02020603050405020304" pitchFamily="18" charset="0"/>
                <a:ea typeface="ＭＳ Ｐゴシック" panose="020B0600070205080204" pitchFamily="34" charset="-128"/>
                <a:cs typeface="Times New Roman" panose="02020603050405020304" pitchFamily="18" charset="0"/>
              </a:rPr>
              <a:t>promptly using the liquidity actions by reducing the discount rate and increasing the prime bank-loan rate in the subsequent periods. The rapid escalation of the inflation requires that the Federal Reserve reduces the money supply by raising the short-term interest rate from </a:t>
            </a:r>
            <a:r>
              <a:rPr lang="en-US" altLang="en-US" sz="1200" baseline="0" dirty="0" smtClean="0">
                <a:latin typeface="Times New Roman" panose="02020603050405020304" pitchFamily="18" charset="0"/>
                <a:ea typeface="ＭＳ Ｐゴシック" panose="020B0600070205080204" pitchFamily="34" charset="-128"/>
                <a:cs typeface="Times New Roman" panose="02020603050405020304" pitchFamily="18" charset="0"/>
              </a:rPr>
              <a:t>2.25%</a:t>
            </a:r>
            <a:r>
              <a:rPr lang="en-US" altLang="en-US" sz="1200" dirty="0" smtClean="0">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sz="1200" dirty="0" smtClean="0">
                <a:latin typeface="Times New Roman" panose="02020603050405020304" pitchFamily="18" charset="0"/>
                <a:ea typeface="ＭＳ Ｐゴシック" panose="020B0600070205080204" pitchFamily="34" charset="-128"/>
                <a:cs typeface="Times New Roman" panose="02020603050405020304" pitchFamily="18" charset="0"/>
              </a:rPr>
              <a:t>in </a:t>
            </a:r>
            <a:r>
              <a:rPr lang="en-US" altLang="en-US" sz="1200" dirty="0" smtClean="0">
                <a:latin typeface="Times New Roman" panose="02020603050405020304" pitchFamily="18" charset="0"/>
                <a:ea typeface="ＭＳ Ｐゴシック" panose="020B0600070205080204" pitchFamily="34" charset="-128"/>
                <a:cs typeface="Times New Roman" panose="02020603050405020304" pitchFamily="18" charset="0"/>
              </a:rPr>
              <a:t>1950 </a:t>
            </a:r>
            <a:r>
              <a:rPr lang="en-US" altLang="en-US" sz="1200" dirty="0" smtClean="0">
                <a:latin typeface="Times New Roman" panose="02020603050405020304" pitchFamily="18" charset="0"/>
                <a:ea typeface="ＭＳ Ｐゴシック" panose="020B0600070205080204" pitchFamily="34" charset="-128"/>
                <a:cs typeface="Times New Roman" panose="02020603050405020304" pitchFamily="18" charset="0"/>
              </a:rPr>
              <a:t>to </a:t>
            </a:r>
            <a:r>
              <a:rPr lang="en-US" altLang="en-US" sz="1200" dirty="0" smtClean="0">
                <a:latin typeface="Times New Roman" panose="02020603050405020304" pitchFamily="18" charset="0"/>
                <a:ea typeface="ＭＳ Ｐゴシック" panose="020B0600070205080204" pitchFamily="34" charset="-128"/>
                <a:cs typeface="Times New Roman" panose="02020603050405020304" pitchFamily="18" charset="0"/>
              </a:rPr>
              <a:t>2.50% </a:t>
            </a:r>
            <a:r>
              <a:rPr lang="en-US" altLang="en-US" sz="1200" dirty="0" smtClean="0">
                <a:latin typeface="Times New Roman" panose="02020603050405020304" pitchFamily="18" charset="0"/>
                <a:ea typeface="ＭＳ Ｐゴシック" panose="020B0600070205080204" pitchFamily="34" charset="-128"/>
                <a:cs typeface="Times New Roman" panose="02020603050405020304" pitchFamily="18" charset="0"/>
              </a:rPr>
              <a:t>in </a:t>
            </a:r>
            <a:r>
              <a:rPr lang="en-US" altLang="en-US" sz="1200" dirty="0" smtClean="0">
                <a:latin typeface="Times New Roman" panose="02020603050405020304" pitchFamily="18" charset="0"/>
                <a:ea typeface="ＭＳ Ｐゴシック" panose="020B0600070205080204" pitchFamily="34" charset="-128"/>
                <a:cs typeface="Times New Roman" panose="02020603050405020304" pitchFamily="18" charset="0"/>
              </a:rPr>
              <a:t>1952.</a:t>
            </a:r>
            <a:r>
              <a:rPr lang="en-US" altLang="en-US" sz="1200" baseline="0" dirty="0" smtClean="0">
                <a:latin typeface="Times New Roman" panose="02020603050405020304" pitchFamily="18" charset="0"/>
                <a:ea typeface="ＭＳ Ｐゴシック" panose="020B0600070205080204" pitchFamily="34" charset="-128"/>
                <a:cs typeface="Times New Roman" panose="02020603050405020304" pitchFamily="18" charset="0"/>
              </a:rPr>
              <a:t>	Alternatively, the OMO tool is the most effective intervention to maintain the changes in the inflation rate because it involves selling or buying the treasury securities to control the amount of money in the circulation. The high circulation of the money in the economy necessitates the Federal Reserve to issue the </a:t>
            </a:r>
            <a:r>
              <a:rPr lang="en-US" altLang="en-US" sz="1200" baseline="0" dirty="0" err="1" smtClean="0">
                <a:latin typeface="Times New Roman" panose="02020603050405020304" pitchFamily="18" charset="0"/>
                <a:ea typeface="ＭＳ Ｐゴシック" panose="020B0600070205080204" pitchFamily="34" charset="-128"/>
                <a:cs typeface="Times New Roman" panose="02020603050405020304" pitchFamily="18" charset="0"/>
              </a:rPr>
              <a:t>treasary</a:t>
            </a:r>
            <a:r>
              <a:rPr lang="en-US" altLang="en-US" sz="1200" baseline="0" dirty="0" smtClean="0">
                <a:latin typeface="Times New Roman" panose="02020603050405020304" pitchFamily="18" charset="0"/>
                <a:ea typeface="ＭＳ Ｐゴシック" panose="020B0600070205080204" pitchFamily="34" charset="-128"/>
                <a:cs typeface="Times New Roman" panose="02020603050405020304" pitchFamily="18" charset="0"/>
              </a:rPr>
              <a:t> treasury securities and minimize the amount of circulation. </a:t>
            </a:r>
            <a:endParaRPr lang="en-US" dirty="0"/>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11</a:t>
            </a:fld>
            <a:endParaRPr lang="en-US" altLang="en-US"/>
          </a:p>
        </p:txBody>
      </p:sp>
    </p:spTree>
    <p:extLst>
      <p:ext uri="{BB962C8B-B14F-4D97-AF65-F5344CB8AC3E}">
        <p14:creationId xmlns:p14="http://schemas.microsoft.com/office/powerpoint/2010/main" val="14757290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protracted dysfunctions in the credit markets hampered the effectiveness of the initial liquidity actions taken to arrest the escalating </a:t>
            </a:r>
            <a:r>
              <a:rPr lang="en-US" baseline="0" dirty="0" smtClean="0"/>
              <a:t>inflationary stresses in 1950 to 1952. Therefore</a:t>
            </a:r>
            <a:r>
              <a:rPr lang="en-US" baseline="0" dirty="0" smtClean="0"/>
              <a:t>, the Federal Reserve undertook extraordinary actions that include provision of currency-swap agreements, emergency lending facilities, and supporting the credit market to function adequately (Bernanke, 2012).  The increasing unemployment rate required the adoption of </a:t>
            </a:r>
            <a:r>
              <a:rPr lang="en-US" baseline="0" dirty="0" err="1" smtClean="0"/>
              <a:t>contractionary</a:t>
            </a:r>
            <a:r>
              <a:rPr lang="en-US" baseline="0" dirty="0" smtClean="0"/>
              <a:t> monetary polices that include reduction in the interest rate to minimize the availability of the money circulation. The low federal fund rate evidently enhanced the effectiveness because liquidity actions.  </a:t>
            </a:r>
            <a:endParaRPr lang="en-US" dirty="0"/>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12</a:t>
            </a:fld>
            <a:endParaRPr lang="en-US" altLang="en-US"/>
          </a:p>
        </p:txBody>
      </p:sp>
    </p:spTree>
    <p:extLst>
      <p:ext uri="{BB962C8B-B14F-4D97-AF65-F5344CB8AC3E}">
        <p14:creationId xmlns:p14="http://schemas.microsoft.com/office/powerpoint/2010/main" val="19112237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dirty="0" smtClean="0"/>
              <a:t>Overall, the </a:t>
            </a:r>
            <a:r>
              <a:rPr lang="en-US" dirty="0" err="1" smtClean="0"/>
              <a:t>contractionary</a:t>
            </a:r>
            <a:r>
              <a:rPr lang="en-US" dirty="0" smtClean="0"/>
              <a:t> monetary policies had positive impacts in the long-term.</a:t>
            </a:r>
            <a:r>
              <a:rPr lang="en-US" baseline="0" dirty="0" smtClean="0"/>
              <a:t> The steady rise in the Real GDP from </a:t>
            </a:r>
            <a:r>
              <a:rPr lang="en-US" baseline="0" dirty="0" smtClean="0"/>
              <a:t>1950 </a:t>
            </a:r>
            <a:r>
              <a:rPr lang="en-US" baseline="0" dirty="0" smtClean="0"/>
              <a:t>to </a:t>
            </a:r>
            <a:r>
              <a:rPr lang="en-US" baseline="0" dirty="0" smtClean="0"/>
              <a:t>1960 </a:t>
            </a:r>
            <a:r>
              <a:rPr lang="en-US" baseline="0" dirty="0" smtClean="0"/>
              <a:t>was a critical benefit of integrating </a:t>
            </a:r>
            <a:r>
              <a:rPr lang="en-US" baseline="0" dirty="0" err="1" smtClean="0"/>
              <a:t>contractionary</a:t>
            </a:r>
            <a:r>
              <a:rPr lang="en-US" baseline="0" dirty="0" smtClean="0"/>
              <a:t> monetary policies. Specifically, the </a:t>
            </a:r>
            <a:r>
              <a:rPr lang="en-US" baseline="0" dirty="0" err="1" smtClean="0"/>
              <a:t>contractionary</a:t>
            </a:r>
            <a:r>
              <a:rPr lang="en-US" baseline="0" dirty="0" smtClean="0"/>
              <a:t> monetary policies entailed the reduction of the 3-year interest rate, federal fund rate, and bank-prime loan rate. </a:t>
            </a:r>
            <a:r>
              <a:rPr lang="en-US" sz="1200" b="0" baseline="0" dirty="0" smtClean="0"/>
              <a:t>Further reduction of the Interest rate merited because it facilitated the Federal Bank to reduce the money supply using </a:t>
            </a:r>
            <a:r>
              <a:rPr lang="en-US" sz="1200" baseline="0" dirty="0" smtClean="0"/>
              <a:t>Open-Market Operations (OMO) to buy out the securities from the economy. Notably, the expansionary fiscal policy led to excess circulation of the money, which facilitate the citizens to invest in security market. Therefore, the a decision to purchase the treasury securities helped to minimize the amount of money in the economy. </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13</a:t>
            </a:fld>
            <a:endParaRPr lang="en-US" altLang="en-US"/>
          </a:p>
        </p:txBody>
      </p:sp>
    </p:spTree>
    <p:extLst>
      <p:ext uri="{BB962C8B-B14F-4D97-AF65-F5344CB8AC3E}">
        <p14:creationId xmlns:p14="http://schemas.microsoft.com/office/powerpoint/2010/main" val="6157374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ea typeface="ＭＳ Ｐゴシック" panose="020B0600070205080204" pitchFamily="34" charset="-128"/>
              </a:rPr>
              <a:t>The</a:t>
            </a:r>
            <a:r>
              <a:rPr lang="en-US" altLang="en-US" baseline="0" dirty="0" smtClean="0">
                <a:ea typeface="ＭＳ Ｐゴシック" panose="020B0600070205080204" pitchFamily="34" charset="-128"/>
              </a:rPr>
              <a:t> decade has been characterized by a relative stable state of economy because of effective Eisenhower’s stimulus programs. The mild inflationary stress in the earlier years emanated from the general dwindling global economies. Notably, the devastation of the European Market due to World War 2 and proxy warfare that transformed to the Cold War had adverse effects on the relatively stable economic period. The Federal Reserve resumed the role to arrest further rise in inflation pressure in the economy using the credit-control, discount rate, and open-market operation tools. The use of the monetary tools and expansionary fiscal plans yielded positive and negative outcomes. First, increased government spending yielded short-term outcomes because it improved the production capacity, increased spending power, and high employment rate. However, in 1954, the economy witnessed a lagging economy because of poor productivity.  </a:t>
            </a:r>
            <a:endParaRPr lang="en-US" altLang="en-US" dirty="0">
              <a:ea typeface="ＭＳ Ｐゴシック" panose="020B0600070205080204" pitchFamily="34" charset="-128"/>
            </a:endParaRPr>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BF8B2AAD-41D7-442F-8858-67BD24D1CABD}" type="slidenum">
              <a:rPr lang="en-US" altLang="en-US">
                <a:latin typeface="Arial" panose="020B0604020202020204" pitchFamily="34" charset="0"/>
              </a:rPr>
              <a:pPr>
                <a:spcBef>
                  <a:spcPct val="0"/>
                </a:spcBef>
              </a:pPr>
              <a:t>14</a:t>
            </a:fld>
            <a:endParaRPr lang="en-US" altLang="en-US">
              <a:latin typeface="Arial" panose="020B0604020202020204" pitchFamily="34" charset="0"/>
            </a:endParaRPr>
          </a:p>
        </p:txBody>
      </p:sp>
    </p:spTree>
    <p:extLst>
      <p:ext uri="{BB962C8B-B14F-4D97-AF65-F5344CB8AC3E}">
        <p14:creationId xmlns:p14="http://schemas.microsoft.com/office/powerpoint/2010/main" val="37132060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dirty="0" smtClean="0"/>
              <a:t>	Overall,</a:t>
            </a:r>
            <a:r>
              <a:rPr lang="en-US" sz="1200" baseline="0" dirty="0" smtClean="0"/>
              <a:t> the calibers of expansionary fiscal policy and </a:t>
            </a:r>
            <a:r>
              <a:rPr lang="en-US" sz="1200" baseline="0" dirty="0" err="1" smtClean="0"/>
              <a:t>contractionary</a:t>
            </a:r>
            <a:r>
              <a:rPr lang="en-US" sz="1200" baseline="0" dirty="0" smtClean="0"/>
              <a:t> monetary policies had positive short-term benefits to the U.S. economy because it helped to alleviate the adverse effects of prevailing financial stresses. </a:t>
            </a:r>
            <a:r>
              <a:rPr lang="en-US" sz="1200" dirty="0" smtClean="0"/>
              <a:t>Notably, the Federal Reserve resolved to employ</a:t>
            </a:r>
            <a:r>
              <a:rPr lang="en-US" sz="1200" baseline="0" dirty="0" smtClean="0"/>
              <a:t> an </a:t>
            </a:r>
            <a:r>
              <a:rPr lang="en-US" sz="1200" dirty="0" smtClean="0"/>
              <a:t>expansionary fiscal strategy to increase the level</a:t>
            </a:r>
            <a:r>
              <a:rPr lang="en-US" sz="1200" baseline="0" dirty="0" smtClean="0"/>
              <a:t> of </a:t>
            </a:r>
            <a:r>
              <a:rPr lang="en-US" sz="1200" dirty="0" smtClean="0"/>
              <a:t>government spending on education, welfare, defense, and transfer schemes.</a:t>
            </a:r>
            <a:r>
              <a:rPr lang="en-US" sz="1200" baseline="0" dirty="0" smtClean="0"/>
              <a:t> Increased government spending results in the high circulation of the money in an economy and facilitate the economic agencies to produce above their normal capacities </a:t>
            </a:r>
            <a:r>
              <a:rPr lang="en-US" sz="1200" dirty="0" smtClean="0"/>
              <a:t>(Melvin &amp; </a:t>
            </a:r>
            <a:r>
              <a:rPr lang="en-US" sz="1200" dirty="0" err="1" smtClean="0"/>
              <a:t>Norrbin</a:t>
            </a:r>
            <a:r>
              <a:rPr lang="en-US" sz="1200" dirty="0" smtClean="0"/>
              <a:t>, 2013)</a:t>
            </a:r>
            <a:r>
              <a:rPr lang="en-US" sz="1200" baseline="0" dirty="0" smtClean="0"/>
              <a:t>. </a:t>
            </a:r>
            <a:r>
              <a:rPr lang="en-US" sz="1200" dirty="0" smtClean="0"/>
              <a:t>Consequently, when firms produces above the normal capacity,</a:t>
            </a:r>
            <a:r>
              <a:rPr lang="en-US" sz="1200" baseline="0" dirty="0" smtClean="0"/>
              <a:t> there is a demand for additional labor forces to cater for the new demands. Therefore, the new demand for labor forces re</a:t>
            </a:r>
            <a:r>
              <a:rPr lang="en-US" sz="1200" dirty="0" smtClean="0"/>
              <a:t>duces the unemployment rate in the</a:t>
            </a:r>
            <a:r>
              <a:rPr lang="en-US" sz="1200" baseline="0" dirty="0" smtClean="0"/>
              <a:t> economy in the short-run. </a:t>
            </a:r>
            <a:endParaRPr lang="en-US" sz="1200" dirty="0" smtClean="0"/>
          </a:p>
          <a:p>
            <a:r>
              <a:rPr lang="en-US" sz="1200" dirty="0" smtClean="0"/>
              <a:t>	However, in the long-term, increased government spending creates an inflationary  deficit in the economy because of excess supply of the money in an economy. The U.S. government continues to increase the</a:t>
            </a:r>
            <a:r>
              <a:rPr lang="en-US" sz="1200" baseline="0" dirty="0" smtClean="0"/>
              <a:t> money supply in the economy during a financial recession to address the unemployment rate and gain political supports. The notable schemes that the government address include defense, education, pensions, and healthcare, which have direct impact on the livelihood of the citizens. Therefore, increased money circulation results in an inflation because of the rise in the Consumer Price Index (CPI). Besides, the CPI trends in the decade reveals a general decline in 2007, 2008, and 2009 because of the reduced money circulation. The decision to increase the money circulation rose the CPI </a:t>
            </a:r>
            <a:r>
              <a:rPr lang="en-US" sz="1200" baseline="0" dirty="0" smtClean="0"/>
              <a:t>to $26.52 </a:t>
            </a:r>
            <a:r>
              <a:rPr lang="en-US" sz="1200" baseline="0" dirty="0" smtClean="0"/>
              <a:t>in </a:t>
            </a:r>
            <a:r>
              <a:rPr lang="en-US" sz="1200" baseline="0" dirty="0" smtClean="0"/>
              <a:t>1952 from $23.50 in 1950.  </a:t>
            </a:r>
            <a:r>
              <a:rPr lang="en-US" sz="1200" baseline="0" dirty="0" smtClean="0"/>
              <a:t>The increases in the CPI trend manifests the negative influence of the continuous expansionary fiscal policy. </a:t>
            </a:r>
          </a:p>
          <a:p>
            <a:r>
              <a:rPr lang="en-US" sz="1200" baseline="0" dirty="0" smtClean="0"/>
              <a:t>	On the other hand, the cadre of fiscal policy that aimed to reduce the surplus </a:t>
            </a:r>
            <a:r>
              <a:rPr lang="en-US" sz="1200" baseline="0" dirty="0" smtClean="0"/>
              <a:t>circulation of </a:t>
            </a:r>
            <a:r>
              <a:rPr lang="en-US" sz="1200" baseline="0" dirty="0" smtClean="0"/>
              <a:t>the money in an </a:t>
            </a:r>
            <a:r>
              <a:rPr lang="en-US" sz="1200" baseline="0" dirty="0" smtClean="0"/>
              <a:t>economy (inflationary stresses) was </a:t>
            </a:r>
            <a:r>
              <a:rPr lang="en-US" sz="1200" baseline="0" dirty="0" smtClean="0"/>
              <a:t>an ideal model to alleviate the long-term limitations of the fiscal policy. Specifically, the Federal Reserve opted to reduce the Federal Fund Rate, Discount Rate, and Prime Bank Loan Rate to yield positive outcomes. </a:t>
            </a:r>
            <a:r>
              <a:rPr lang="en-US" sz="1200" b="0" baseline="0" dirty="0" smtClean="0"/>
              <a:t>Further </a:t>
            </a:r>
            <a:r>
              <a:rPr lang="en-US" sz="1200" b="0" baseline="0" dirty="0" smtClean="0"/>
              <a:t>reduction of the Interest rate merited because it facilitated the Federal Bank to reduce the money supply using </a:t>
            </a:r>
            <a:r>
              <a:rPr lang="en-US" sz="1200" baseline="0" dirty="0" smtClean="0"/>
              <a:t>Open-Market Operations (OMO) to buy out the securities from the economy. Notably, the expansionary fiscal policy led to excess circulation of the money, which facilitate the citizens to invest in security market. Therefore, the a decision to purchase the treasury securities helped to minimize the amount of money in the economy. </a:t>
            </a:r>
            <a:endParaRPr lang="en-US" dirty="0"/>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15</a:t>
            </a:fld>
            <a:endParaRPr lang="en-US" altLang="en-US"/>
          </a:p>
        </p:txBody>
      </p:sp>
    </p:spTree>
    <p:extLst>
      <p:ext uri="{BB962C8B-B14F-4D97-AF65-F5344CB8AC3E}">
        <p14:creationId xmlns:p14="http://schemas.microsoft.com/office/powerpoint/2010/main" val="14798593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ea typeface="ＭＳ Ｐゴシック" panose="020B0600070205080204" pitchFamily="34" charset="-128"/>
            </a:endParaRPr>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AC8F97C9-196A-498D-8E00-412121272124}" type="slidenum">
              <a:rPr lang="en-US" altLang="en-US">
                <a:latin typeface="Arial" panose="020B0604020202020204" pitchFamily="34" charset="0"/>
              </a:rPr>
              <a:pPr>
                <a:spcBef>
                  <a:spcPct val="0"/>
                </a:spcBef>
              </a:pPr>
              <a:t>16</a:t>
            </a:fld>
            <a:endParaRPr lang="en-US" altLang="en-US">
              <a:latin typeface="Arial" panose="020B0604020202020204" pitchFamily="34" charset="0"/>
            </a:endParaRPr>
          </a:p>
        </p:txBody>
      </p:sp>
    </p:spTree>
    <p:extLst>
      <p:ext uri="{BB962C8B-B14F-4D97-AF65-F5344CB8AC3E}">
        <p14:creationId xmlns:p14="http://schemas.microsoft.com/office/powerpoint/2010/main" val="33311293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
            <a:ext cx="9144000" cy="3828288"/>
          </a:xfrm>
          <a:prstGeom prst="rect">
            <a:avLst/>
          </a:prstGeom>
        </p:spPr>
      </p:pic>
      <p:sp>
        <p:nvSpPr>
          <p:cNvPr id="10" name="Rectangle 9"/>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4" name="Rectangle 13"/>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789" y="4525926"/>
            <a:ext cx="2097251" cy="1635312"/>
          </a:xfrm>
          <a:prstGeom prst="rect">
            <a:avLst/>
          </a:prstGeom>
        </p:spPr>
      </p:pic>
    </p:spTree>
    <p:extLst>
      <p:ext uri="{BB962C8B-B14F-4D97-AF65-F5344CB8AC3E}">
        <p14:creationId xmlns:p14="http://schemas.microsoft.com/office/powerpoint/2010/main" val="19845502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
            <a:ext cx="9144000" cy="3828288"/>
          </a:xfrm>
          <a:prstGeom prst="rect">
            <a:avLst/>
          </a:prstGeom>
        </p:spPr>
      </p:pic>
      <p:sp>
        <p:nvSpPr>
          <p:cNvPr id="7" name="Rectangle 6"/>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9"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0" name="Rectangle 9"/>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37538" y="4564225"/>
            <a:ext cx="1142652" cy="1049174"/>
          </a:xfrm>
          <a:prstGeom prst="rect">
            <a:avLst/>
          </a:prstGeom>
        </p:spPr>
      </p:pic>
    </p:spTree>
    <p:extLst>
      <p:ext uri="{BB962C8B-B14F-4D97-AF65-F5344CB8AC3E}">
        <p14:creationId xmlns:p14="http://schemas.microsoft.com/office/powerpoint/2010/main" val="3757225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38662" y="0"/>
            <a:ext cx="4593431" cy="6858000"/>
          </a:xfrm>
          <a:prstGeom prst="rect">
            <a:avLst/>
          </a:prstGeom>
        </p:spPr>
      </p:pic>
      <p:sp>
        <p:nvSpPr>
          <p:cNvPr id="7" name="Rectangle 6"/>
          <p:cNvSpPr/>
          <p:nvPr/>
        </p:nvSpPr>
        <p:spPr>
          <a:xfrm>
            <a:off x="0" y="1"/>
            <a:ext cx="4572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9766" y="331731"/>
            <a:ext cx="2270210" cy="1770174"/>
          </a:xfrm>
          <a:prstGeom prst="rect">
            <a:avLst/>
          </a:prstGeom>
        </p:spPr>
      </p:pic>
      <p:sp>
        <p:nvSpPr>
          <p:cNvPr id="8" name="Rectangle 7"/>
          <p:cNvSpPr/>
          <p:nvPr/>
        </p:nvSpPr>
        <p:spPr>
          <a:xfrm>
            <a:off x="4538662" y="-2"/>
            <a:ext cx="34289" cy="6858001"/>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a:spLocks noGrp="1"/>
          </p:cNvSpPr>
          <p:nvPr>
            <p:ph type="ctrTitle" hasCustomPrompt="1"/>
          </p:nvPr>
        </p:nvSpPr>
        <p:spPr>
          <a:xfrm>
            <a:off x="195262" y="2433637"/>
            <a:ext cx="4148138"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195262" y="4479925"/>
            <a:ext cx="4148138"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442797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8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29137" y="0"/>
            <a:ext cx="4614863" cy="6858000"/>
          </a:xfrm>
          <a:prstGeom prst="rect">
            <a:avLst/>
          </a:prstGeom>
        </p:spPr>
      </p:pic>
      <p:sp>
        <p:nvSpPr>
          <p:cNvPr id="11" name="Rectangle 10"/>
          <p:cNvSpPr/>
          <p:nvPr/>
        </p:nvSpPr>
        <p:spPr>
          <a:xfrm>
            <a:off x="0" y="1"/>
            <a:ext cx="4572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4538662" y="-2"/>
            <a:ext cx="34289" cy="6858001"/>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693243" y="529390"/>
            <a:ext cx="1142652" cy="1049174"/>
          </a:xfrm>
          <a:prstGeom prst="rect">
            <a:avLst/>
          </a:prstGeom>
        </p:spPr>
      </p:pic>
      <p:sp>
        <p:nvSpPr>
          <p:cNvPr id="9" name="Title 1"/>
          <p:cNvSpPr>
            <a:spLocks noGrp="1"/>
          </p:cNvSpPr>
          <p:nvPr>
            <p:ph type="ctrTitle" hasCustomPrompt="1"/>
          </p:nvPr>
        </p:nvSpPr>
        <p:spPr>
          <a:xfrm>
            <a:off x="195262" y="2433637"/>
            <a:ext cx="4148138"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195262" y="4479925"/>
            <a:ext cx="4148138"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34529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9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771900"/>
          </a:xfrm>
          <a:prstGeom prst="rect">
            <a:avLst/>
          </a:prstGeom>
        </p:spPr>
      </p:pic>
      <p:sp>
        <p:nvSpPr>
          <p:cNvPr id="7" name="Rectangle 6"/>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1"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2" name="Rectangle 11"/>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37538" y="4564225"/>
            <a:ext cx="1142652" cy="1049174"/>
          </a:xfrm>
          <a:prstGeom prst="rect">
            <a:avLst/>
          </a:prstGeom>
        </p:spPr>
      </p:pic>
    </p:spTree>
    <p:extLst>
      <p:ext uri="{BB962C8B-B14F-4D97-AF65-F5344CB8AC3E}">
        <p14:creationId xmlns:p14="http://schemas.microsoft.com/office/powerpoint/2010/main" val="4850904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0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771900"/>
          </a:xfrm>
          <a:prstGeom prst="rect">
            <a:avLst/>
          </a:prstGeom>
        </p:spPr>
      </p:pic>
      <p:sp>
        <p:nvSpPr>
          <p:cNvPr id="7" name="Rectangle 6"/>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1" name="Rectangle 10"/>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789" y="4525926"/>
            <a:ext cx="2097251" cy="1635312"/>
          </a:xfrm>
          <a:prstGeom prst="rect">
            <a:avLst/>
          </a:prstGeom>
        </p:spPr>
      </p:pic>
    </p:spTree>
    <p:extLst>
      <p:ext uri="{BB962C8B-B14F-4D97-AF65-F5344CB8AC3E}">
        <p14:creationId xmlns:p14="http://schemas.microsoft.com/office/powerpoint/2010/main" val="3438651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6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86275" y="0"/>
            <a:ext cx="4657725" cy="6858000"/>
          </a:xfrm>
          <a:prstGeom prst="rect">
            <a:avLst/>
          </a:prstGeom>
        </p:spPr>
      </p:pic>
      <p:sp>
        <p:nvSpPr>
          <p:cNvPr id="7" name="Rectangle 6"/>
          <p:cNvSpPr/>
          <p:nvPr/>
        </p:nvSpPr>
        <p:spPr>
          <a:xfrm>
            <a:off x="0" y="1"/>
            <a:ext cx="4572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195262" y="2433637"/>
            <a:ext cx="4148138"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195262" y="4479925"/>
            <a:ext cx="4148138"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3" name="Rectangle 12"/>
          <p:cNvSpPr/>
          <p:nvPr/>
        </p:nvSpPr>
        <p:spPr>
          <a:xfrm flipH="1">
            <a:off x="4571881" y="0"/>
            <a:ext cx="34289"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693243" y="529390"/>
            <a:ext cx="1142652" cy="1049174"/>
          </a:xfrm>
          <a:prstGeom prst="rect">
            <a:avLst/>
          </a:prstGeom>
        </p:spPr>
      </p:pic>
    </p:spTree>
    <p:extLst>
      <p:ext uri="{BB962C8B-B14F-4D97-AF65-F5344CB8AC3E}">
        <p14:creationId xmlns:p14="http://schemas.microsoft.com/office/powerpoint/2010/main" val="9264997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7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7418" y="1564943"/>
            <a:ext cx="4564856" cy="5295900"/>
          </a:xfrm>
          <a:prstGeom prst="rect">
            <a:avLst/>
          </a:prstGeom>
        </p:spPr>
      </p:pic>
      <p:sp>
        <p:nvSpPr>
          <p:cNvPr id="10" name="Rectangle 9"/>
          <p:cNvSpPr/>
          <p:nvPr/>
        </p:nvSpPr>
        <p:spPr>
          <a:xfrm>
            <a:off x="-2026" y="169862"/>
            <a:ext cx="4573906" cy="66881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195262" y="1915887"/>
            <a:ext cx="4205288" cy="1596571"/>
          </a:xfrm>
        </p:spPr>
        <p:txBody>
          <a:bodyPr anchor="t">
            <a:noAutofit/>
          </a:bodyPr>
          <a:lstStyle>
            <a:lvl1pPr algn="l">
              <a:defRPr sz="2700">
                <a:solidFill>
                  <a:srgbClr val="0A3370"/>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195262" y="3682320"/>
            <a:ext cx="4205288" cy="2673435"/>
          </a:xfrm>
        </p:spPr>
        <p:txBody>
          <a:bodyPr anchor="t"/>
          <a:lstStyle>
            <a:lvl1pPr marL="0" indent="0" algn="l">
              <a:buNone/>
              <a:defRPr sz="1800">
                <a:solidFill>
                  <a:schemeClr val="bg2"/>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3" name="Rectangle 12"/>
          <p:cNvSpPr/>
          <p:nvPr/>
        </p:nvSpPr>
        <p:spPr>
          <a:xfrm flipH="1">
            <a:off x="4571881" y="0"/>
            <a:ext cx="34289"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1"/>
            <a:ext cx="9144000" cy="16128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15302" y="239682"/>
            <a:ext cx="4376618" cy="960325"/>
          </a:xfrm>
          <a:prstGeom prst="rect">
            <a:avLst/>
          </a:prstGeom>
        </p:spPr>
      </p:pic>
      <p:sp>
        <p:nvSpPr>
          <p:cNvPr id="11" name="Slide Number Placeholder 5"/>
          <p:cNvSpPr>
            <a:spLocks noGrp="1"/>
          </p:cNvSpPr>
          <p:nvPr>
            <p:ph type="sldNum" sz="quarter" idx="12"/>
          </p:nvPr>
        </p:nvSpPr>
        <p:spPr>
          <a:xfrm>
            <a:off x="195262" y="6355756"/>
            <a:ext cx="2057400" cy="365125"/>
          </a:xfrm>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35175980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5" name="Rectangle 4"/>
          <p:cNvSpPr/>
          <p:nvPr/>
        </p:nvSpPr>
        <p:spPr>
          <a:xfrm>
            <a:off x="411480" y="-1"/>
            <a:ext cx="8732520" cy="6858001"/>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623887" y="482517"/>
            <a:ext cx="8241637" cy="2869528"/>
          </a:xfrm>
        </p:spPr>
        <p:txBody>
          <a:bodyPr anchor="b">
            <a:normAutofit/>
          </a:bodyPr>
          <a:lstStyle>
            <a:lvl1pPr>
              <a:defRPr sz="4050">
                <a:solidFill>
                  <a:schemeClr val="bg1"/>
                </a:solidFill>
              </a:defRPr>
            </a:lvl1pPr>
          </a:lstStyle>
          <a:p>
            <a:r>
              <a:rPr lang="en-US" dirty="0"/>
              <a:t>CLICK TO EDIT MASTER TITLE STYLE</a:t>
            </a:r>
          </a:p>
        </p:txBody>
      </p:sp>
      <p:sp>
        <p:nvSpPr>
          <p:cNvPr id="3" name="Text Placeholder 2"/>
          <p:cNvSpPr>
            <a:spLocks noGrp="1"/>
          </p:cNvSpPr>
          <p:nvPr>
            <p:ph type="body" idx="1" hasCustomPrompt="1"/>
          </p:nvPr>
        </p:nvSpPr>
        <p:spPr>
          <a:xfrm>
            <a:off x="628044" y="3511876"/>
            <a:ext cx="8241637" cy="1509017"/>
          </a:xfrm>
        </p:spPr>
        <p:txBody>
          <a:bodyPr/>
          <a:lstStyle>
            <a:lvl1pPr marL="0" indent="0">
              <a:buNone/>
              <a:defRPr sz="180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a:xfrm>
            <a:off x="628650" y="6327507"/>
            <a:ext cx="2057400" cy="365125"/>
          </a:xfrm>
        </p:spPr>
        <p:txBody>
          <a:bodyPr/>
          <a:lstStyle>
            <a:lvl1pPr>
              <a:defRPr>
                <a:solidFill>
                  <a:schemeClr val="accent1"/>
                </a:solidFill>
              </a:defRPr>
            </a:lvl1pPr>
          </a:lstStyle>
          <a:p>
            <a:fld id="{2C2A6AE3-36F9-4B37-9E3B-E1F236E2353C}" type="slidenum">
              <a:rPr lang="en-US" smtClean="0"/>
              <a:pPr/>
              <a:t>‹#›</a:t>
            </a:fld>
            <a:endParaRPr lang="en-US" dirty="0"/>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6614361" y="6242777"/>
            <a:ext cx="2251163" cy="452706"/>
          </a:xfrm>
          <a:prstGeom prst="rect">
            <a:avLst/>
          </a:prstGeom>
        </p:spPr>
      </p:pic>
    </p:spTree>
    <p:extLst>
      <p:ext uri="{BB962C8B-B14F-4D97-AF65-F5344CB8AC3E}">
        <p14:creationId xmlns:p14="http://schemas.microsoft.com/office/powerpoint/2010/main" val="1557623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7" y="482517"/>
            <a:ext cx="8241637" cy="2869528"/>
          </a:xfrm>
        </p:spPr>
        <p:txBody>
          <a:bodyPr anchor="b">
            <a:normAutofit/>
          </a:bodyPr>
          <a:lstStyle>
            <a:lvl1pPr>
              <a:defRPr sz="4050"/>
            </a:lvl1pPr>
          </a:lstStyle>
          <a:p>
            <a:r>
              <a:rPr lang="en-US" dirty="0"/>
              <a:t>CLICK TO EDIT MASTER TITLE STYLE</a:t>
            </a:r>
          </a:p>
        </p:txBody>
      </p:sp>
      <p:sp>
        <p:nvSpPr>
          <p:cNvPr id="3" name="Text Placeholder 2"/>
          <p:cNvSpPr>
            <a:spLocks noGrp="1"/>
          </p:cNvSpPr>
          <p:nvPr>
            <p:ph type="body" idx="1" hasCustomPrompt="1"/>
          </p:nvPr>
        </p:nvSpPr>
        <p:spPr>
          <a:xfrm>
            <a:off x="628044" y="3511876"/>
            <a:ext cx="8241637" cy="1509017"/>
          </a:xfrm>
        </p:spPr>
        <p:txBody>
          <a:bodyPr/>
          <a:lstStyle>
            <a:lvl1pPr marL="0" indent="0">
              <a:buNone/>
              <a:defRPr sz="1800">
                <a:solidFill>
                  <a:schemeClr val="bg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3934552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628650" y="1531158"/>
            <a:ext cx="8258175" cy="44646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16242750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lstStyle/>
          <a:p>
            <a:r>
              <a:rPr lang="en-US" dirty="0"/>
              <a:t>CLICK TO EDIT MASTER TITLE STYLE</a:t>
            </a:r>
          </a:p>
        </p:txBody>
      </p:sp>
      <p:sp>
        <p:nvSpPr>
          <p:cNvPr id="3" name="Content Placeholder 2"/>
          <p:cNvSpPr>
            <a:spLocks noGrp="1"/>
          </p:cNvSpPr>
          <p:nvPr>
            <p:ph sz="half" idx="1" hasCustomPrompt="1"/>
          </p:nvPr>
        </p:nvSpPr>
        <p:spPr>
          <a:xfrm>
            <a:off x="628650" y="1532466"/>
            <a:ext cx="4019550" cy="44633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4756150" y="1532466"/>
            <a:ext cx="4130675" cy="44633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1529518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28649" y="1532466"/>
            <a:ext cx="401955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5" name="Text Placeholder 4"/>
          <p:cNvSpPr>
            <a:spLocks noGrp="1"/>
          </p:cNvSpPr>
          <p:nvPr>
            <p:ph type="body" sz="quarter" idx="3" hasCustomPrompt="1"/>
          </p:nvPr>
        </p:nvSpPr>
        <p:spPr>
          <a:xfrm>
            <a:off x="4756150" y="1532466"/>
            <a:ext cx="4130675"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12" name="Title 1"/>
          <p:cNvSpPr>
            <a:spLocks noGrp="1"/>
          </p:cNvSpPr>
          <p:nvPr>
            <p:ph type="title" hasCustomPrompt="1"/>
          </p:nvPr>
        </p:nvSpPr>
        <p:spPr>
          <a:xfrm>
            <a:off x="628650" y="152401"/>
            <a:ext cx="8258175" cy="1193800"/>
          </a:xfrm>
        </p:spPr>
        <p:txBody>
          <a:bodyPr anchor="ctr"/>
          <a:lstStyle/>
          <a:p>
            <a:r>
              <a:rPr lang="en-US" dirty="0"/>
              <a:t>CLICK TO EDIT MASTER TITLE STYLE</a:t>
            </a:r>
          </a:p>
        </p:txBody>
      </p:sp>
      <p:sp>
        <p:nvSpPr>
          <p:cNvPr id="13" name="Content Placeholder 2"/>
          <p:cNvSpPr>
            <a:spLocks noGrp="1"/>
          </p:cNvSpPr>
          <p:nvPr>
            <p:ph sz="half" idx="13" hasCustomPrompt="1"/>
          </p:nvPr>
        </p:nvSpPr>
        <p:spPr>
          <a:xfrm>
            <a:off x="628650" y="2356378"/>
            <a:ext cx="4019550" cy="363946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3"/>
          <p:cNvSpPr>
            <a:spLocks noGrp="1"/>
          </p:cNvSpPr>
          <p:nvPr>
            <p:ph sz="half" idx="2" hasCustomPrompt="1"/>
          </p:nvPr>
        </p:nvSpPr>
        <p:spPr>
          <a:xfrm>
            <a:off x="4756150" y="2356378"/>
            <a:ext cx="4130675" cy="363946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6"/>
          <p:cNvSpPr>
            <a:spLocks noGrp="1"/>
          </p:cNvSpPr>
          <p:nvPr>
            <p:ph type="sldNum" sz="quarter" idx="12"/>
          </p:nvPr>
        </p:nvSpPr>
        <p:spPr>
          <a:xfrm>
            <a:off x="628650" y="6236057"/>
            <a:ext cx="2057400" cy="365125"/>
          </a:xfrm>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42044806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lstStyle/>
          <a:p>
            <a:r>
              <a:rPr lang="en-US" dirty="0"/>
              <a:t>CLICK TO EDIT MASTER TITLE STYLE</a:t>
            </a:r>
          </a:p>
        </p:txBody>
      </p:sp>
      <p:sp>
        <p:nvSpPr>
          <p:cNvPr id="5" name="Slide Number Placeholder 4"/>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20654660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15793086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220134"/>
            <a:ext cx="2949178" cy="1837267"/>
          </a:xfrm>
        </p:spPr>
        <p:txBody>
          <a:bodyPr anchor="t"/>
          <a:lstStyle>
            <a:lvl1pPr>
              <a:defRPr sz="2400"/>
            </a:lvl1pPr>
          </a:lstStyle>
          <a:p>
            <a:r>
              <a:rPr lang="en-US" dirty="0"/>
              <a:t>CLICK TO EDIT MASTER TITLE STYLE</a:t>
            </a:r>
          </a:p>
        </p:txBody>
      </p:sp>
      <p:sp>
        <p:nvSpPr>
          <p:cNvPr id="3" name="Content Placeholder 2"/>
          <p:cNvSpPr>
            <a:spLocks noGrp="1"/>
          </p:cNvSpPr>
          <p:nvPr>
            <p:ph idx="1" hasCustomPrompt="1"/>
          </p:nvPr>
        </p:nvSpPr>
        <p:spPr>
          <a:xfrm>
            <a:off x="3887391" y="220133"/>
            <a:ext cx="5015309" cy="5726238"/>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hasCustomPrompt="1"/>
          </p:nvPr>
        </p:nvSpPr>
        <p:spPr>
          <a:xfrm>
            <a:off x="629841" y="2057400"/>
            <a:ext cx="2949178" cy="39305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25853394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_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220134"/>
            <a:ext cx="2949178" cy="1837267"/>
          </a:xfrm>
        </p:spPr>
        <p:txBody>
          <a:bodyPr anchor="t"/>
          <a:lstStyle>
            <a:lvl1pPr>
              <a:defRPr sz="2400"/>
            </a:lvl1pPr>
          </a:lstStyle>
          <a:p>
            <a:r>
              <a:rPr lang="en-US" dirty="0"/>
              <a:t>CLICK TO EDIT MASTER TITLE STYLE</a:t>
            </a:r>
          </a:p>
        </p:txBody>
      </p:sp>
      <p:sp>
        <p:nvSpPr>
          <p:cNvPr id="4" name="Text Placeholder 3"/>
          <p:cNvSpPr>
            <a:spLocks noGrp="1"/>
          </p:cNvSpPr>
          <p:nvPr>
            <p:ph type="body" sz="half" idx="2" hasCustomPrompt="1"/>
          </p:nvPr>
        </p:nvSpPr>
        <p:spPr>
          <a:xfrm>
            <a:off x="629841" y="2057400"/>
            <a:ext cx="2949178" cy="39305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
        <p:nvSpPr>
          <p:cNvPr id="6" name="Picture Placeholder 2"/>
          <p:cNvSpPr>
            <a:spLocks noGrp="1"/>
          </p:cNvSpPr>
          <p:nvPr>
            <p:ph type="pic" idx="1"/>
          </p:nvPr>
        </p:nvSpPr>
        <p:spPr>
          <a:xfrm>
            <a:off x="3887391" y="220133"/>
            <a:ext cx="5034359" cy="5775713"/>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Tree>
    <p:extLst>
      <p:ext uri="{BB962C8B-B14F-4D97-AF65-F5344CB8AC3E}">
        <p14:creationId xmlns:p14="http://schemas.microsoft.com/office/powerpoint/2010/main" val="27820245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8169" y="5843356"/>
            <a:ext cx="2685832" cy="1014645"/>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39496135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6467954" y="5843356"/>
            <a:ext cx="2676047" cy="1014644"/>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42746546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257303" y="1320802"/>
            <a:ext cx="8701640" cy="415743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hasCustomPrompt="1"/>
          </p:nvPr>
        </p:nvSpPr>
        <p:spPr/>
        <p:txBody>
          <a:bodyPr anchor="ctr"/>
          <a:lstStyle/>
          <a:p>
            <a:r>
              <a:rPr lang="en-US" dirty="0"/>
              <a:t>CLICK TO EDIT MASTER TITLE STYLE</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8930" y="5843356"/>
            <a:ext cx="2687340" cy="1014644"/>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31174239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6463517" y="5843356"/>
            <a:ext cx="2684149" cy="1014644"/>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13448120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6463797" y="5843356"/>
            <a:ext cx="2680203" cy="1014644"/>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36120558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8929" y="5839752"/>
            <a:ext cx="2685071" cy="1030865"/>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20626221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8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257303" y="1320801"/>
            <a:ext cx="8701640" cy="41574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6458929" y="5843357"/>
            <a:ext cx="2685071" cy="1018223"/>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13889192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9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257303" y="1320801"/>
            <a:ext cx="8701640" cy="41574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8930" y="5843357"/>
            <a:ext cx="2685008" cy="1012405"/>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4408229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10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257303" y="1320802"/>
            <a:ext cx="8701640" cy="415743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8929" y="5843356"/>
            <a:ext cx="2685071" cy="1014644"/>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7182710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1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8929" y="5843356"/>
            <a:ext cx="2685071" cy="1026676"/>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21989048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1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257303" y="1320801"/>
            <a:ext cx="8701640" cy="41574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63516" y="5843356"/>
            <a:ext cx="2686736" cy="1014644"/>
          </a:xfrm>
          <a:prstGeom prst="rect">
            <a:avLst/>
          </a:prstGeom>
        </p:spPr>
      </p:pic>
      <p:sp>
        <p:nvSpPr>
          <p:cNvPr id="8"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20752366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13.pn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image" Target="../media/image14.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52401"/>
            <a:ext cx="8258175" cy="11938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536700"/>
            <a:ext cx="8258175" cy="450388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28650" y="6236057"/>
            <a:ext cx="2057400" cy="365125"/>
          </a:xfrm>
          <a:prstGeom prst="rect">
            <a:avLst/>
          </a:prstGeom>
        </p:spPr>
        <p:txBody>
          <a:bodyPr vert="horz" lIns="91440" tIns="45720" rIns="91440" bIns="45720" rtlCol="0" anchor="ctr"/>
          <a:lstStyle>
            <a:lvl1pPr algn="l">
              <a:defRPr sz="900">
                <a:solidFill>
                  <a:schemeClr val="tx1"/>
                </a:solidFill>
              </a:defRPr>
            </a:lvl1pPr>
          </a:lstStyle>
          <a:p>
            <a:fld id="{2C2A6AE3-36F9-4B37-9E3B-E1F236E2353C}" type="slidenum">
              <a:rPr lang="en-US" smtClean="0"/>
              <a:pPr/>
              <a:t>‹#›</a:t>
            </a:fld>
            <a:endParaRPr lang="en-US" dirty="0"/>
          </a:p>
        </p:txBody>
      </p:sp>
      <p:sp>
        <p:nvSpPr>
          <p:cNvPr id="7" name="Rectangle 6"/>
          <p:cNvSpPr/>
          <p:nvPr/>
        </p:nvSpPr>
        <p:spPr>
          <a:xfrm>
            <a:off x="1" y="0"/>
            <a:ext cx="335756" cy="6858000"/>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327183" y="0"/>
            <a:ext cx="85725"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523497" y="6159338"/>
            <a:ext cx="2363328" cy="518565"/>
          </a:xfrm>
          <a:prstGeom prst="rect">
            <a:avLst/>
          </a:prstGeom>
        </p:spPr>
      </p:pic>
      <p:sp>
        <p:nvSpPr>
          <p:cNvPr id="10" name="TextBox 1">
            <a:extLst>
              <a:ext uri="{FF2B5EF4-FFF2-40B4-BE49-F238E27FC236}">
                <a16:creationId xmlns="" xmlns:a16="http://schemas.microsoft.com/office/drawing/2014/main" id="{8E0AE724-D1DC-41E6-B92D-6ABCE0D5CE01}"/>
              </a:ext>
            </a:extLst>
          </p:cNvPr>
          <p:cNvSpPr txBox="1">
            <a:spLocks noChangeArrowheads="1"/>
          </p:cNvSpPr>
          <p:nvPr userDrawn="1"/>
        </p:nvSpPr>
        <p:spPr bwMode="auto">
          <a:xfrm>
            <a:off x="457200" y="6324600"/>
            <a:ext cx="1676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1800" dirty="0">
                <a:solidFill>
                  <a:srgbClr val="002663"/>
                </a:solidFill>
              </a:rPr>
              <a:t>ECO 202</a:t>
            </a:r>
          </a:p>
        </p:txBody>
      </p:sp>
    </p:spTree>
    <p:extLst>
      <p:ext uri="{BB962C8B-B14F-4D97-AF65-F5344CB8AC3E}">
        <p14:creationId xmlns:p14="http://schemas.microsoft.com/office/powerpoint/2010/main" val="3183377778"/>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3684" r:id="rId17"/>
  </p:sldLayoutIdLst>
  <p:txStyles>
    <p:titleStyle>
      <a:lvl1pPr algn="l" defTabSz="685800" rtl="0" eaLnBrk="1" latinLnBrk="0" hangingPunct="1">
        <a:lnSpc>
          <a:spcPct val="90000"/>
        </a:lnSpc>
        <a:spcBef>
          <a:spcPct val="0"/>
        </a:spcBef>
        <a:buNone/>
        <a:defRPr sz="3200" b="1" kern="1200">
          <a:solidFill>
            <a:srgbClr val="0A3370"/>
          </a:solidFill>
          <a:latin typeface="Arial Narrow" panose="020B060602020203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7303" y="235975"/>
            <a:ext cx="8701640" cy="929884"/>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257303" y="1320801"/>
            <a:ext cx="8701640" cy="415743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a:off x="0" y="5843356"/>
            <a:ext cx="9144000" cy="1014644"/>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5" name="Picture 24"/>
          <p:cNvPicPr>
            <a:picLocks noChangeAspect="1"/>
          </p:cNvPicPr>
          <p:nvPr/>
        </p:nvPicPr>
        <p:blipFill rotWithShape="1">
          <a:blip r:embed="rId13" cstate="print">
            <a:extLst>
              <a:ext uri="{28A0092B-C50C-407E-A947-70E740481C1C}">
                <a14:useLocalDpi xmlns:a14="http://schemas.microsoft.com/office/drawing/2010/main" val="0"/>
              </a:ext>
            </a:extLst>
          </a:blip>
          <a:srcRect/>
          <a:stretch/>
        </p:blipFill>
        <p:spPr>
          <a:xfrm>
            <a:off x="257304" y="6091698"/>
            <a:ext cx="2575657" cy="517961"/>
          </a:xfrm>
          <a:prstGeom prst="rect">
            <a:avLst/>
          </a:prstGeom>
        </p:spPr>
      </p:pic>
      <p:pic>
        <p:nvPicPr>
          <p:cNvPr id="8" name="Picture 7"/>
          <p:cNvPicPr>
            <a:picLocks noChangeAspect="1"/>
          </p:cNvPicPr>
          <p:nvPr/>
        </p:nvPicPr>
        <p:blipFill rotWithShape="1">
          <a:blip r:embed="rId14" cstate="print">
            <a:extLst>
              <a:ext uri="{28A0092B-C50C-407E-A947-70E740481C1C}">
                <a14:useLocalDpi xmlns:a14="http://schemas.microsoft.com/office/drawing/2010/main" val="0"/>
              </a:ext>
            </a:extLst>
          </a:blip>
          <a:srcRect/>
          <a:stretch/>
        </p:blipFill>
        <p:spPr>
          <a:xfrm>
            <a:off x="6459976" y="5841926"/>
            <a:ext cx="2684024" cy="1016075"/>
          </a:xfrm>
          <a:prstGeom prst="rect">
            <a:avLst/>
          </a:prstGeom>
        </p:spPr>
      </p:pic>
      <p:sp>
        <p:nvSpPr>
          <p:cNvPr id="24" name="Rectangle 23"/>
          <p:cNvSpPr/>
          <p:nvPr/>
        </p:nvSpPr>
        <p:spPr>
          <a:xfrm>
            <a:off x="6426855" y="5843356"/>
            <a:ext cx="34289" cy="1014644"/>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2622800790"/>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hf hdr="0" ftr="0" dt="0"/>
  <p:txStyles>
    <p:titleStyle>
      <a:lvl1pPr algn="l" defTabSz="685800" rtl="0" eaLnBrk="1" latinLnBrk="0" hangingPunct="1">
        <a:lnSpc>
          <a:spcPct val="90000"/>
        </a:lnSpc>
        <a:spcBef>
          <a:spcPct val="0"/>
        </a:spcBef>
        <a:buNone/>
        <a:defRPr sz="3200" b="1" kern="1200">
          <a:solidFill>
            <a:srgbClr val="0A3370"/>
          </a:solidFill>
          <a:latin typeface="Arial Narrow" panose="020B060602020203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27.png"/></Relationships>
</file>

<file path=ppt/slides/_rels/slide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29.png"/></Relationships>
</file>

<file path=ppt/slides/_rels/slide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3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17.xml"/><Relationship Id="rId4" Type="http://schemas.openxmlformats.org/officeDocument/2006/relationships/image" Target="../media/image3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16.xml"/><Relationship Id="rId5" Type="http://schemas.openxmlformats.org/officeDocument/2006/relationships/image" Target="../media/image36.png"/><Relationship Id="rId4" Type="http://schemas.openxmlformats.org/officeDocument/2006/relationships/image" Target="../media/image3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hyperlink" Target="http://www.usgovernmentspending.com/recent_spending" TargetMode="External"/><Relationship Id="rId2" Type="http://schemas.openxmlformats.org/officeDocument/2006/relationships/notesSlide" Target="../notesSlides/notesSlide16.xml"/><Relationship Id="rId1" Type="http://schemas.openxmlformats.org/officeDocument/2006/relationships/slideLayout" Target="../slideLayouts/slideLayout11.xml"/><Relationship Id="rId4" Type="http://schemas.openxmlformats.org/officeDocument/2006/relationships/hyperlink" Target="2018-LOV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3"/>
          <p:cNvSpPr>
            <a:spLocks noGrp="1"/>
          </p:cNvSpPr>
          <p:nvPr>
            <p:ph type="title"/>
          </p:nvPr>
        </p:nvSpPr>
        <p:spPr>
          <a:xfrm>
            <a:off x="623887" y="482517"/>
            <a:ext cx="8241637" cy="2489283"/>
          </a:xfrm>
        </p:spPr>
        <p:txBody>
          <a:bodyPr/>
          <a:lstStyle/>
          <a:p>
            <a:pPr algn="ctr" eaLnBrk="1" hangingPunct="1">
              <a:lnSpc>
                <a:spcPct val="150000"/>
              </a:lnSpc>
            </a:pPr>
            <a:r>
              <a:rPr lang="en-US" altLang="en-US" sz="3200" dirty="0" smtClean="0">
                <a:latin typeface="Arial" panose="020B0604020202020204" pitchFamily="34" charset="0"/>
                <a:ea typeface="ＭＳ Ｐゴシック" panose="020B0600070205080204" pitchFamily="34" charset="-128"/>
                <a:cs typeface="Arial" panose="020B0604020202020204" pitchFamily="34" charset="0"/>
              </a:rPr>
              <a:t>RESEARCH ON MACROECONOMIC TRENDS, DATA, AND FOREIGN TRADE FOR THE 10 YEARS</a:t>
            </a:r>
            <a:endParaRPr lang="en-US" altLang="en-US" sz="3200" dirty="0">
              <a:latin typeface="Arial" panose="020B0604020202020204" pitchFamily="34" charset="0"/>
              <a:ea typeface="ＭＳ Ｐゴシック" panose="020B0600070205080204" pitchFamily="34" charset="-128"/>
              <a:cs typeface="Arial" panose="020B0604020202020204" pitchFamily="34" charset="0"/>
            </a:endParaRPr>
          </a:p>
        </p:txBody>
      </p:sp>
      <p:sp>
        <p:nvSpPr>
          <p:cNvPr id="5" name="Subtitle 4"/>
          <p:cNvSpPr>
            <a:spLocks noGrp="1"/>
          </p:cNvSpPr>
          <p:nvPr>
            <p:ph type="body" idx="1"/>
          </p:nvPr>
        </p:nvSpPr>
        <p:spPr>
          <a:xfrm>
            <a:off x="685800" y="3581400"/>
            <a:ext cx="8241637" cy="2209800"/>
          </a:xfrm>
        </p:spPr>
        <p:txBody>
          <a:bodyPr rtlCol="0">
            <a:normAutofit fontScale="92500" lnSpcReduction="10000"/>
          </a:bodyPr>
          <a:lstStyle/>
          <a:p>
            <a:pPr>
              <a:lnSpc>
                <a:spcPct val="200000"/>
              </a:lnSpc>
              <a:buFont typeface="Arial" charset="0"/>
              <a:buNone/>
              <a:defRPr/>
            </a:pPr>
            <a:r>
              <a:rPr lang="en-US" sz="2400" dirty="0">
                <a:cs typeface="+mn-cs"/>
              </a:rPr>
              <a:t>Your Name</a:t>
            </a:r>
          </a:p>
          <a:p>
            <a:pPr>
              <a:lnSpc>
                <a:spcPct val="200000"/>
              </a:lnSpc>
              <a:buFont typeface="Arial" charset="0"/>
              <a:buNone/>
              <a:defRPr/>
            </a:pPr>
            <a:r>
              <a:rPr lang="en-US" sz="2400" dirty="0">
                <a:cs typeface="+mn-cs"/>
              </a:rPr>
              <a:t>ECO 202</a:t>
            </a:r>
          </a:p>
          <a:p>
            <a:pPr>
              <a:lnSpc>
                <a:spcPct val="200000"/>
              </a:lnSpc>
              <a:buFont typeface="Arial" charset="0"/>
              <a:buNone/>
              <a:defRPr/>
            </a:pPr>
            <a:r>
              <a:rPr lang="en-US" sz="2400" dirty="0">
                <a:cs typeface="+mn-cs"/>
              </a:rPr>
              <a:t>Instructor Name</a:t>
            </a:r>
          </a:p>
          <a:p>
            <a:pPr eaLnBrk="1" fontAlgn="auto" hangingPunct="1">
              <a:spcAft>
                <a:spcPts val="0"/>
              </a:spcAft>
              <a:defRPr/>
            </a:pPr>
            <a:endParaRPr lang="en-US" dirty="0">
              <a:ea typeface="+mn-ea"/>
              <a:cs typeface="+mn-cs"/>
            </a:endParaRPr>
          </a:p>
        </p:txBody>
      </p:sp>
      <p:sp>
        <p:nvSpPr>
          <p:cNvPr id="4100" name="TextBox 7"/>
          <p:cNvSpPr txBox="1">
            <a:spLocks noChangeArrowheads="1"/>
          </p:cNvSpPr>
          <p:nvPr/>
        </p:nvSpPr>
        <p:spPr bwMode="auto">
          <a:xfrm>
            <a:off x="379413" y="6532563"/>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75B12"/>
              </a:buClr>
              <a:buSzPct val="100000"/>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a:spcBef>
                <a:spcPct val="20000"/>
              </a:spcBef>
              <a:buClr>
                <a:srgbClr val="C75B12"/>
              </a:buClr>
              <a:buSzPct val="100000"/>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2pPr>
            <a:lvl3pPr marL="11430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3pPr>
            <a:lvl4pPr marL="16002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4pPr>
            <a:lvl5pPr marL="20574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9pPr>
          </a:lstStyle>
          <a:p>
            <a:pPr eaLnBrk="1" hangingPunct="1">
              <a:spcBef>
                <a:spcPct val="0"/>
              </a:spcBef>
              <a:buClrTx/>
              <a:buSzTx/>
              <a:buFontTx/>
              <a:buNone/>
            </a:pPr>
            <a:endParaRPr lang="en-US" altLang="en-US" sz="1800">
              <a:latin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dirty="0">
                <a:ea typeface="+mj-ea"/>
                <a:cs typeface="+mj-cs"/>
              </a:rPr>
              <a:t>Ten-Year Period of U.S. Economic History Overview</a:t>
            </a:r>
            <a:endParaRPr lang="en-US" dirty="0">
              <a:cs typeface="+mj-cs"/>
            </a:endParaRPr>
          </a:p>
        </p:txBody>
      </p:sp>
      <p:sp>
        <p:nvSpPr>
          <p:cNvPr id="6147" name="Content Placeholder 2"/>
          <p:cNvSpPr>
            <a:spLocks noGrp="1"/>
          </p:cNvSpPr>
          <p:nvPr>
            <p:ph idx="1"/>
          </p:nvPr>
        </p:nvSpPr>
        <p:spPr>
          <a:xfrm>
            <a:off x="628650" y="1295400"/>
            <a:ext cx="8258175" cy="5029200"/>
          </a:xfrm>
        </p:spPr>
        <p:txBody>
          <a:bodyPr>
            <a:normAutofit fontScale="25000" lnSpcReduction="20000"/>
          </a:bodyPr>
          <a:lstStyle/>
          <a:p>
            <a:pPr>
              <a:lnSpc>
                <a:spcPct val="170000"/>
              </a:lnSpc>
            </a:pPr>
            <a:r>
              <a:rPr lang="en-US" altLang="en-US" sz="6000" dirty="0" smtClean="0">
                <a:latin typeface="Frank Goth ECd" pitchFamily="34" charset="0"/>
                <a:ea typeface="ＭＳ Ｐゴシック" panose="020B0600070205080204" pitchFamily="34" charset="-128"/>
                <a:cs typeface="Times New Roman" panose="02020603050405020304" pitchFamily="18" charset="0"/>
              </a:rPr>
              <a:t>Assessing an economic outlook of a nation hinges on series of National Income Accounting analyses</a:t>
            </a:r>
          </a:p>
          <a:p>
            <a:pPr>
              <a:lnSpc>
                <a:spcPct val="170000"/>
              </a:lnSpc>
            </a:pPr>
            <a:r>
              <a:rPr lang="en-US" altLang="en-US" sz="6000" dirty="0" smtClean="0">
                <a:latin typeface="Frank Goth ECd" pitchFamily="34" charset="0"/>
                <a:ea typeface="ＭＳ Ｐゴシック" panose="020B0600070205080204" pitchFamily="34" charset="-128"/>
                <a:cs typeface="Times New Roman" panose="02020603050405020304" pitchFamily="18" charset="0"/>
              </a:rPr>
              <a:t>The key analyses focuses on </a:t>
            </a:r>
            <a:r>
              <a:rPr lang="en-US" altLang="en-US" sz="6000" dirty="0" smtClean="0">
                <a:latin typeface="Frank Goth ECd" pitchFamily="34" charset="0"/>
                <a:ea typeface="ＭＳ Ｐゴシック" panose="020B0600070205080204" pitchFamily="34" charset="-128"/>
                <a:cs typeface="Times New Roman" panose="02020603050405020304" pitchFamily="18" charset="0"/>
              </a:rPr>
              <a:t>Gross </a:t>
            </a:r>
            <a:r>
              <a:rPr lang="en-US" altLang="en-US" sz="6000" dirty="0" smtClean="0">
                <a:latin typeface="Frank Goth ECd" pitchFamily="34" charset="0"/>
                <a:ea typeface="ＭＳ Ｐゴシック" panose="020B0600070205080204" pitchFamily="34" charset="-128"/>
                <a:cs typeface="Times New Roman" panose="02020603050405020304" pitchFamily="18" charset="0"/>
              </a:rPr>
              <a:t>Domestic Product </a:t>
            </a:r>
            <a:r>
              <a:rPr lang="en-US" altLang="en-US" sz="6000" dirty="0" smtClean="0">
                <a:latin typeface="Frank Goth ECd" pitchFamily="34" charset="0"/>
                <a:ea typeface="ＭＳ Ｐゴシック" panose="020B0600070205080204" pitchFamily="34" charset="-128"/>
                <a:cs typeface="Times New Roman" panose="02020603050405020304" pitchFamily="18" charset="0"/>
              </a:rPr>
              <a:t>, </a:t>
            </a:r>
            <a:r>
              <a:rPr lang="en-US" altLang="en-US" sz="6000" dirty="0" smtClean="0">
                <a:latin typeface="Frank Goth ECd" pitchFamily="34" charset="0"/>
                <a:ea typeface="ＭＳ Ｐゴシック" panose="020B0600070205080204" pitchFamily="34" charset="-128"/>
                <a:cs typeface="Times New Roman" panose="02020603050405020304" pitchFamily="18" charset="0"/>
              </a:rPr>
              <a:t>Unemployment  </a:t>
            </a:r>
            <a:r>
              <a:rPr lang="en-US" altLang="en-US" sz="6000" dirty="0" smtClean="0">
                <a:latin typeface="Frank Goth ECd" pitchFamily="34" charset="0"/>
                <a:ea typeface="ＭＳ Ｐゴシック" panose="020B0600070205080204" pitchFamily="34" charset="-128"/>
                <a:cs typeface="Times New Roman" panose="02020603050405020304" pitchFamily="18" charset="0"/>
              </a:rPr>
              <a:t>Rate </a:t>
            </a:r>
            <a:r>
              <a:rPr lang="en-US" altLang="en-US" sz="6000" dirty="0">
                <a:latin typeface="Frank Goth ECd" pitchFamily="34" charset="0"/>
                <a:ea typeface="ＭＳ Ｐゴシック" panose="020B0600070205080204" pitchFamily="34" charset="-128"/>
                <a:cs typeface="Times New Roman" panose="02020603050405020304" pitchFamily="18" charset="0"/>
              </a:rPr>
              <a:t>,</a:t>
            </a:r>
            <a:r>
              <a:rPr lang="en-US" altLang="en-US" sz="6000" dirty="0" smtClean="0">
                <a:latin typeface="Frank Goth ECd" pitchFamily="34" charset="0"/>
                <a:ea typeface="ＭＳ Ｐゴシック" panose="020B0600070205080204" pitchFamily="34" charset="-128"/>
                <a:cs typeface="Times New Roman" panose="02020603050405020304" pitchFamily="18" charset="0"/>
              </a:rPr>
              <a:t> </a:t>
            </a:r>
            <a:r>
              <a:rPr lang="en-US" altLang="en-US" sz="6000" dirty="0" smtClean="0">
                <a:latin typeface="Frank Goth ECd" pitchFamily="34" charset="0"/>
                <a:ea typeface="ＭＳ Ｐゴシック" panose="020B0600070205080204" pitchFamily="34" charset="-128"/>
                <a:cs typeface="Times New Roman" panose="02020603050405020304" pitchFamily="18" charset="0"/>
              </a:rPr>
              <a:t>Inflation </a:t>
            </a:r>
            <a:r>
              <a:rPr lang="en-US" altLang="en-US" sz="6000" dirty="0" smtClean="0">
                <a:latin typeface="Frank Goth ECd" pitchFamily="34" charset="0"/>
                <a:ea typeface="ＭＳ Ｐゴシック" panose="020B0600070205080204" pitchFamily="34" charset="-128"/>
                <a:cs typeface="Times New Roman" panose="02020603050405020304" pitchFamily="18" charset="0"/>
              </a:rPr>
              <a:t>, and </a:t>
            </a:r>
            <a:r>
              <a:rPr lang="en-US" altLang="en-US" sz="6000" dirty="0" smtClean="0">
                <a:latin typeface="Frank Goth ECd" pitchFamily="34" charset="0"/>
                <a:ea typeface="ＭＳ Ｐゴシック" panose="020B0600070205080204" pitchFamily="34" charset="-128"/>
                <a:cs typeface="Times New Roman" panose="02020603050405020304" pitchFamily="18" charset="0"/>
              </a:rPr>
              <a:t>Government Policies</a:t>
            </a:r>
          </a:p>
          <a:p>
            <a:pPr>
              <a:lnSpc>
                <a:spcPct val="170000"/>
              </a:lnSpc>
            </a:pPr>
            <a:r>
              <a:rPr lang="en-US" altLang="en-US" sz="6000" dirty="0" smtClean="0">
                <a:latin typeface="Frank Goth ECd" pitchFamily="34" charset="0"/>
                <a:ea typeface="ＭＳ Ｐゴシック" panose="020B0600070205080204" pitchFamily="34" charset="-128"/>
                <a:cs typeface="Times New Roman" panose="02020603050405020304" pitchFamily="18" charset="0"/>
              </a:rPr>
              <a:t>The </a:t>
            </a:r>
            <a:r>
              <a:rPr lang="en-US" altLang="en-US" sz="6000" dirty="0" smtClean="0">
                <a:latin typeface="Frank Goth ECd" pitchFamily="34" charset="0"/>
                <a:ea typeface="ＭＳ Ｐゴシック" panose="020B0600070205080204" pitchFamily="34" charset="-128"/>
                <a:cs typeface="Times New Roman" panose="02020603050405020304" pitchFamily="18" charset="0"/>
              </a:rPr>
              <a:t>above macroeconomic indicators are critical because they influence the living standards  and accord a particular country fundamental competitiveness  in an international commerce</a:t>
            </a:r>
          </a:p>
          <a:p>
            <a:pPr>
              <a:lnSpc>
                <a:spcPct val="170000"/>
              </a:lnSpc>
            </a:pPr>
            <a:r>
              <a:rPr lang="en-US" altLang="en-US" sz="6000" dirty="0" smtClean="0">
                <a:latin typeface="Frank Goth ECd" pitchFamily="34" charset="0"/>
                <a:ea typeface="ＭＳ Ｐゴシック" panose="020B0600070205080204" pitchFamily="34" charset="-128"/>
                <a:cs typeface="Times New Roman" panose="02020603050405020304" pitchFamily="18" charset="0"/>
              </a:rPr>
              <a:t>The </a:t>
            </a:r>
            <a:r>
              <a:rPr lang="en-US" altLang="en-US" sz="6000" dirty="0" smtClean="0">
                <a:latin typeface="Frank Goth ECd" pitchFamily="34" charset="0"/>
                <a:ea typeface="ＭＳ Ｐゴシック" panose="020B0600070205080204" pitchFamily="34" charset="-128"/>
                <a:cs typeface="Times New Roman" panose="02020603050405020304" pitchFamily="18" charset="0"/>
              </a:rPr>
              <a:t>most integral timeframe to evaluate changes in the four macroeconomic indicators for the United States is </a:t>
            </a:r>
            <a:r>
              <a:rPr lang="en-US" altLang="en-US" sz="6000" dirty="0" smtClean="0">
                <a:latin typeface="Frank Goth ECd" pitchFamily="34" charset="0"/>
                <a:ea typeface="ＭＳ Ｐゴシック" panose="020B0600070205080204" pitchFamily="34" charset="-128"/>
                <a:cs typeface="Times New Roman" panose="02020603050405020304" pitchFamily="18" charset="0"/>
              </a:rPr>
              <a:t>period 1950 </a:t>
            </a:r>
            <a:r>
              <a:rPr lang="en-US" altLang="en-US" sz="6000" dirty="0" smtClean="0">
                <a:latin typeface="Frank Goth ECd" pitchFamily="34" charset="0"/>
                <a:ea typeface="ＭＳ Ｐゴシック" panose="020B0600070205080204" pitchFamily="34" charset="-128"/>
                <a:cs typeface="Times New Roman" panose="02020603050405020304" pitchFamily="18" charset="0"/>
              </a:rPr>
              <a:t>to </a:t>
            </a:r>
            <a:r>
              <a:rPr lang="en-US" altLang="en-US" sz="6000" dirty="0" smtClean="0">
                <a:latin typeface="Frank Goth ECd" pitchFamily="34" charset="0"/>
                <a:ea typeface="ＭＳ Ｐゴシック" panose="020B0600070205080204" pitchFamily="34" charset="-128"/>
                <a:cs typeface="Times New Roman" panose="02020603050405020304" pitchFamily="18" charset="0"/>
              </a:rPr>
              <a:t>1960</a:t>
            </a:r>
          </a:p>
          <a:p>
            <a:pPr>
              <a:lnSpc>
                <a:spcPct val="170000"/>
              </a:lnSpc>
            </a:pPr>
            <a:r>
              <a:rPr lang="en-US" altLang="en-US" sz="6000" dirty="0" smtClean="0">
                <a:latin typeface="Frank Goth ECd" pitchFamily="34" charset="0"/>
                <a:ea typeface="ＭＳ Ｐゴシック" panose="020B0600070205080204" pitchFamily="34" charset="-128"/>
                <a:cs typeface="Times New Roman" panose="02020603050405020304" pitchFamily="18" charset="0"/>
              </a:rPr>
              <a:t>The Decade of  Prosperity with an average </a:t>
            </a:r>
            <a:r>
              <a:rPr lang="en-US" altLang="en-US" sz="6000" b="1" dirty="0" smtClean="0">
                <a:latin typeface="Frank Goth ECd" pitchFamily="34" charset="0"/>
                <a:ea typeface="ＭＳ Ｐゴシック" panose="020B0600070205080204" pitchFamily="34" charset="-128"/>
                <a:cs typeface="Times New Roman" panose="02020603050405020304" pitchFamily="18" charset="0"/>
              </a:rPr>
              <a:t>37% growth rate in GDP</a:t>
            </a:r>
            <a:endParaRPr lang="en-US" altLang="en-US" sz="6000" dirty="0" smtClean="0">
              <a:latin typeface="Frank Goth ECd" pitchFamily="34" charset="0"/>
              <a:ea typeface="ＭＳ Ｐゴシック" panose="020B0600070205080204" pitchFamily="34" charset="-128"/>
              <a:cs typeface="Times New Roman" panose="02020603050405020304" pitchFamily="18" charset="0"/>
            </a:endParaRPr>
          </a:p>
          <a:p>
            <a:pPr>
              <a:lnSpc>
                <a:spcPct val="170000"/>
              </a:lnSpc>
            </a:pPr>
            <a:r>
              <a:rPr lang="en-US" altLang="en-US" sz="6000" dirty="0" smtClean="0">
                <a:latin typeface="Frank Goth ECd" pitchFamily="34" charset="0"/>
                <a:ea typeface="ＭＳ Ｐゴシック" panose="020B0600070205080204" pitchFamily="34" charset="-128"/>
                <a:cs typeface="Times New Roman" panose="02020603050405020304" pitchFamily="18" charset="0"/>
              </a:rPr>
              <a:t>Distinctive events:-</a:t>
            </a:r>
          </a:p>
          <a:p>
            <a:pPr algn="ctr">
              <a:lnSpc>
                <a:spcPct val="170000"/>
              </a:lnSpc>
              <a:buFont typeface="Wingdings" pitchFamily="2" charset="2"/>
              <a:buChar char="ü"/>
            </a:pPr>
            <a:r>
              <a:rPr lang="en-US" altLang="en-US" sz="6000" dirty="0" smtClean="0">
                <a:latin typeface="Frank Goth ECd" pitchFamily="34" charset="0"/>
                <a:ea typeface="ＭＳ Ｐゴシック" panose="020B0600070205080204" pitchFamily="34" charset="-128"/>
                <a:cs typeface="Times New Roman" panose="02020603050405020304" pitchFamily="18" charset="0"/>
              </a:rPr>
              <a:t>Eisenhower's Economic Stimulus Programs</a:t>
            </a:r>
          </a:p>
          <a:p>
            <a:pPr algn="ctr">
              <a:lnSpc>
                <a:spcPct val="170000"/>
              </a:lnSpc>
              <a:buFont typeface="Wingdings" pitchFamily="2" charset="2"/>
              <a:buChar char="ü"/>
            </a:pPr>
            <a:r>
              <a:rPr lang="en-US" altLang="en-US" sz="6000" dirty="0" smtClean="0">
                <a:latin typeface="Frank Goth ECd" pitchFamily="34" charset="0"/>
                <a:ea typeface="ＭＳ Ｐゴシック" panose="020B0600070205080204" pitchFamily="34" charset="-128"/>
                <a:cs typeface="Times New Roman" panose="02020603050405020304" pitchFamily="18" charset="0"/>
              </a:rPr>
              <a:t>Post-Second World War </a:t>
            </a:r>
          </a:p>
          <a:p>
            <a:pPr marL="0" indent="0">
              <a:lnSpc>
                <a:spcPct val="170000"/>
              </a:lnSpc>
              <a:buNone/>
            </a:pPr>
            <a:endParaRPr lang="en-US" altLang="en-US" dirty="0" smtClean="0">
              <a:latin typeface="Frank Goth ECd" pitchFamily="34" charset="0"/>
              <a:ea typeface="ＭＳ Ｐゴシック" panose="020B0600070205080204" pitchFamily="34" charset="-128"/>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628650" y="152401"/>
            <a:ext cx="8258175" cy="609599"/>
          </a:xfrm>
        </p:spPr>
        <p:txBody>
          <a:bodyPr>
            <a:normAutofit/>
          </a:bodyPr>
          <a:lstStyle/>
          <a:p>
            <a:r>
              <a:rPr lang="en-US" altLang="en-US" sz="3200" dirty="0" smtClean="0">
                <a:ea typeface="ＭＳ Ｐゴシック" panose="020B0600070205080204" pitchFamily="34" charset="-128"/>
                <a:cs typeface="Arial" panose="020B0604020202020204" pitchFamily="34" charset="0"/>
              </a:rPr>
              <a:t>Gross Domestic Product and Growth </a:t>
            </a:r>
            <a:r>
              <a:rPr lang="en-US" altLang="en-US" sz="3200" dirty="0">
                <a:ea typeface="ＭＳ Ｐゴシック" panose="020B0600070205080204" pitchFamily="34" charset="-128"/>
                <a:cs typeface="Arial" panose="020B0604020202020204" pitchFamily="34" charset="0"/>
              </a:rPr>
              <a:t>(2 slides)</a:t>
            </a:r>
          </a:p>
        </p:txBody>
      </p:sp>
      <mc:AlternateContent xmlns:mc="http://schemas.openxmlformats.org/markup-compatibility/2006">
        <mc:Choice xmlns:a14="http://schemas.microsoft.com/office/drawing/2010/main" Requires="a14">
          <p:sp>
            <p:nvSpPr>
              <p:cNvPr id="8195" name="Content Placeholder 2"/>
              <p:cNvSpPr>
                <a:spLocks noGrp="1"/>
              </p:cNvSpPr>
              <p:nvPr>
                <p:ph sz="half" idx="1"/>
              </p:nvPr>
            </p:nvSpPr>
            <p:spPr>
              <a:xfrm>
                <a:off x="457200" y="762000"/>
                <a:ext cx="5029200" cy="6019800"/>
              </a:xfrm>
            </p:spPr>
            <p:txBody>
              <a:bodyPr>
                <a:noAutofit/>
              </a:bodyPr>
              <a:lstStyle/>
              <a:p>
                <a:pPr lvl="1" algn="ctr"/>
                <a:r>
                  <a:rPr lang="en-US" altLang="en-US" sz="1600" b="1" dirty="0" smtClean="0">
                    <a:latin typeface="+mn-lt"/>
                    <a:ea typeface="ＭＳ Ｐゴシック" panose="020B0600070205080204" pitchFamily="34" charset="-128"/>
                    <a:cs typeface="Times New Roman" panose="02020603050405020304" pitchFamily="18" charset="0"/>
                  </a:rPr>
                  <a:t>Gross Domestic Product (GDP) and Growth</a:t>
                </a:r>
              </a:p>
              <a:p>
                <a:pPr marL="285750" lvl="2" indent="-285750"/>
                <a:r>
                  <a:rPr lang="en-US" altLang="en-US" sz="1600" dirty="0" smtClean="0">
                    <a:latin typeface="+mn-lt"/>
                    <a:ea typeface="ＭＳ Ｐゴシック" panose="020B0600070205080204" pitchFamily="34" charset="-128"/>
                    <a:cs typeface="Times New Roman" panose="02020603050405020304" pitchFamily="18" charset="0"/>
                  </a:rPr>
                  <a:t>The decade of prosperity</a:t>
                </a:r>
              </a:p>
              <a:p>
                <a:pPr marL="285750" lvl="2" indent="-285750"/>
                <a:r>
                  <a:rPr lang="en-US" altLang="en-US" sz="1600" dirty="0" smtClean="0">
                    <a:latin typeface="+mn-lt"/>
                    <a:ea typeface="ＭＳ Ｐゴシック" panose="020B0600070205080204" pitchFamily="34" charset="-128"/>
                    <a:cs typeface="Times New Roman" panose="02020603050405020304" pitchFamily="18" charset="0"/>
                  </a:rPr>
                  <a:t>Real GDP in </a:t>
                </a:r>
                <a:r>
                  <a:rPr lang="en-US" altLang="en-US" sz="1600" b="1" dirty="0">
                    <a:latin typeface="+mn-lt"/>
                    <a:ea typeface="ＭＳ Ｐゴシック" panose="020B0600070205080204" pitchFamily="34" charset="-128"/>
                    <a:cs typeface="Times New Roman" panose="02020603050405020304" pitchFamily="18" charset="0"/>
                  </a:rPr>
                  <a:t>Q</a:t>
                </a:r>
                <a:r>
                  <a:rPr lang="en-US" altLang="en-US" sz="1600" b="1" dirty="0" smtClean="0">
                    <a:latin typeface="+mn-lt"/>
                    <a:ea typeface="ＭＳ Ｐゴシック" panose="020B0600070205080204" pitchFamily="34" charset="-128"/>
                    <a:cs typeface="Times New Roman" panose="02020603050405020304" pitchFamily="18" charset="0"/>
                  </a:rPr>
                  <a:t>-4 1950= $2,273.44 </a:t>
                </a:r>
                <a:r>
                  <a:rPr lang="en-US" altLang="en-US" sz="1600" dirty="0" smtClean="0">
                    <a:latin typeface="+mn-lt"/>
                    <a:ea typeface="ＭＳ Ｐゴシック" panose="020B0600070205080204" pitchFamily="34" charset="-128"/>
                    <a:cs typeface="Times New Roman" panose="02020603050405020304" pitchFamily="18" charset="0"/>
                  </a:rPr>
                  <a:t>versus </a:t>
                </a:r>
                <a:r>
                  <a:rPr lang="en-US" altLang="en-US" sz="1600" b="1" dirty="0" smtClean="0">
                    <a:latin typeface="+mn-lt"/>
                    <a:ea typeface="ＭＳ Ｐゴシック" panose="020B0600070205080204" pitchFamily="34" charset="-128"/>
                    <a:cs typeface="Times New Roman" panose="02020603050405020304" pitchFamily="18" charset="0"/>
                  </a:rPr>
                  <a:t>Q-4 1960= $3,111.31</a:t>
                </a:r>
              </a:p>
              <a:p>
                <a:pPr marL="285750" lvl="2" indent="-285750"/>
                <a:r>
                  <a:rPr lang="en-US" altLang="en-US" sz="1600" dirty="0" smtClean="0">
                    <a:latin typeface="+mn-lt"/>
                    <a:ea typeface="ＭＳ Ｐゴシック" panose="020B0600070205080204" pitchFamily="34" charset="-128"/>
                    <a:cs typeface="Times New Roman" panose="02020603050405020304" pitchFamily="18" charset="0"/>
                  </a:rPr>
                  <a:t>The </a:t>
                </a:r>
                <a:r>
                  <a:rPr lang="en-US" altLang="en-US" sz="1600" dirty="0" smtClean="0">
                    <a:latin typeface="+mn-lt"/>
                    <a:ea typeface="ＭＳ Ｐゴシック" panose="020B0600070205080204" pitchFamily="34" charset="-128"/>
                    <a:cs typeface="Times New Roman" panose="02020603050405020304" pitchFamily="18" charset="0"/>
                  </a:rPr>
                  <a:t>GDP Growth Rate =</a:t>
                </a:r>
              </a:p>
              <a:p>
                <a:pPr marL="0" lvl="2" indent="0">
                  <a:buNone/>
                </a:pPr>
                <a:r>
                  <a:rPr lang="en-US" altLang="en-US" sz="1600" dirty="0" smtClean="0">
                    <a:latin typeface="+mn-lt"/>
                    <a:ea typeface="ＭＳ Ｐゴシック" panose="020B0600070205080204" pitchFamily="34" charset="-128"/>
                    <a:cs typeface="Times New Roman" panose="02020603050405020304" pitchFamily="18" charset="0"/>
                  </a:rPr>
                  <a:t>		 </a:t>
                </a:r>
                <a14:m>
                  <m:oMath xmlns:m="http://schemas.openxmlformats.org/officeDocument/2006/math">
                    <m:f>
                      <m:fPr>
                        <m:ctrlPr>
                          <a:rPr lang="en-US" altLang="en-US" sz="1600" i="1" smtClean="0">
                            <a:latin typeface="Cambria Math"/>
                            <a:ea typeface="ＭＳ Ｐゴシック" panose="020B0600070205080204" pitchFamily="34" charset="-128"/>
                            <a:cs typeface="Times New Roman" panose="02020603050405020304" pitchFamily="18" charset="0"/>
                          </a:rPr>
                        </m:ctrlPr>
                      </m:fPr>
                      <m:num>
                        <m:r>
                          <a:rPr lang="en-US" altLang="en-US" sz="1600" b="0" i="1" smtClean="0">
                            <a:latin typeface="Cambria Math"/>
                            <a:ea typeface="ＭＳ Ｐゴシック" panose="020B0600070205080204" pitchFamily="34" charset="-128"/>
                            <a:cs typeface="Times New Roman" panose="02020603050405020304" pitchFamily="18" charset="0"/>
                          </a:rPr>
                          <m:t>𝐺𝐷𝑃</m:t>
                        </m:r>
                        <m:r>
                          <a:rPr lang="en-US" altLang="en-US" sz="1600" b="0" i="1" smtClean="0">
                            <a:latin typeface="Cambria Math"/>
                            <a:ea typeface="ＭＳ Ｐゴシック" panose="020B0600070205080204" pitchFamily="34" charset="-128"/>
                            <a:cs typeface="Times New Roman" panose="02020603050405020304" pitchFamily="18" charset="0"/>
                          </a:rPr>
                          <m:t> </m:t>
                        </m:r>
                        <m:r>
                          <a:rPr lang="en-US" altLang="en-US" sz="1600" b="0" i="1" smtClean="0">
                            <a:latin typeface="Cambria Math"/>
                            <a:ea typeface="ＭＳ Ｐゴシック" panose="020B0600070205080204" pitchFamily="34" charset="-128"/>
                            <a:cs typeface="Times New Roman" panose="02020603050405020304" pitchFamily="18" charset="0"/>
                          </a:rPr>
                          <m:t>𝑓𝑖𝑛𝑎𝑙</m:t>
                        </m:r>
                        <m:r>
                          <a:rPr lang="en-US" altLang="en-US" sz="1600" b="0" i="1" smtClean="0">
                            <a:latin typeface="Cambria Math"/>
                            <a:ea typeface="ＭＳ Ｐゴシック" panose="020B0600070205080204" pitchFamily="34" charset="-128"/>
                            <a:cs typeface="Times New Roman" panose="02020603050405020304" pitchFamily="18" charset="0"/>
                          </a:rPr>
                          <m:t> </m:t>
                        </m:r>
                        <m:r>
                          <a:rPr lang="en-US" altLang="en-US" sz="1600" b="0" i="1" smtClean="0">
                            <a:latin typeface="Cambria Math"/>
                            <a:ea typeface="ＭＳ Ｐゴシック" panose="020B0600070205080204" pitchFamily="34" charset="-128"/>
                            <a:cs typeface="Times New Roman" panose="02020603050405020304" pitchFamily="18" charset="0"/>
                          </a:rPr>
                          <m:t>𝑦𝑒𝑎𝑟</m:t>
                        </m:r>
                        <m:r>
                          <a:rPr lang="en-US" altLang="en-US" sz="1600" b="0" i="1" smtClean="0">
                            <a:latin typeface="Cambria Math"/>
                            <a:ea typeface="ＭＳ Ｐゴシック" panose="020B0600070205080204" pitchFamily="34" charset="-128"/>
                            <a:cs typeface="Times New Roman" panose="02020603050405020304" pitchFamily="18" charset="0"/>
                          </a:rPr>
                          <m:t>−</m:t>
                        </m:r>
                        <m:r>
                          <a:rPr lang="en-US" altLang="en-US" sz="1600" b="0" i="1" smtClean="0">
                            <a:latin typeface="Cambria Math"/>
                            <a:ea typeface="ＭＳ Ｐゴシック" panose="020B0600070205080204" pitchFamily="34" charset="-128"/>
                            <a:cs typeface="Times New Roman" panose="02020603050405020304" pitchFamily="18" charset="0"/>
                          </a:rPr>
                          <m:t>𝐺𝐷𝑃𝑖𝑛𝑖𝑡𝑖𝑎𝑙</m:t>
                        </m:r>
                        <m:r>
                          <a:rPr lang="en-US" altLang="en-US" sz="1600" b="0" i="1" smtClean="0">
                            <a:latin typeface="Cambria Math"/>
                            <a:ea typeface="ＭＳ Ｐゴシック" panose="020B0600070205080204" pitchFamily="34" charset="-128"/>
                            <a:cs typeface="Times New Roman" panose="02020603050405020304" pitchFamily="18" charset="0"/>
                          </a:rPr>
                          <m:t> </m:t>
                        </m:r>
                        <m:r>
                          <a:rPr lang="en-US" altLang="en-US" sz="1600" b="0" i="1" smtClean="0">
                            <a:latin typeface="Cambria Math"/>
                            <a:ea typeface="ＭＳ Ｐゴシック" panose="020B0600070205080204" pitchFamily="34" charset="-128"/>
                            <a:cs typeface="Times New Roman" panose="02020603050405020304" pitchFamily="18" charset="0"/>
                          </a:rPr>
                          <m:t>𝑦𝑒𝑎𝑟</m:t>
                        </m:r>
                      </m:num>
                      <m:den>
                        <m:r>
                          <a:rPr lang="en-US" altLang="en-US" sz="1600" b="0" i="1" smtClean="0">
                            <a:latin typeface="Cambria Math"/>
                            <a:ea typeface="ＭＳ Ｐゴシック" panose="020B0600070205080204" pitchFamily="34" charset="-128"/>
                            <a:cs typeface="Times New Roman" panose="02020603050405020304" pitchFamily="18" charset="0"/>
                          </a:rPr>
                          <m:t>𝐺𝐷𝑃</m:t>
                        </m:r>
                        <m:r>
                          <a:rPr lang="en-US" altLang="en-US" sz="1600" b="0" i="1" smtClean="0">
                            <a:latin typeface="Cambria Math"/>
                            <a:ea typeface="ＭＳ Ｐゴシック" panose="020B0600070205080204" pitchFamily="34" charset="-128"/>
                            <a:cs typeface="Times New Roman" panose="02020603050405020304" pitchFamily="18" charset="0"/>
                          </a:rPr>
                          <m:t> </m:t>
                        </m:r>
                        <m:r>
                          <a:rPr lang="en-US" altLang="en-US" sz="1600" b="0" i="1" smtClean="0">
                            <a:latin typeface="Cambria Math"/>
                            <a:ea typeface="ＭＳ Ｐゴシック" panose="020B0600070205080204" pitchFamily="34" charset="-128"/>
                            <a:cs typeface="Times New Roman" panose="02020603050405020304" pitchFamily="18" charset="0"/>
                          </a:rPr>
                          <m:t>𝑖𝑛𝑖𝑡𝑖𝑎𝑙</m:t>
                        </m:r>
                        <m:r>
                          <a:rPr lang="en-US" altLang="en-US" sz="1600" b="0" i="1" smtClean="0">
                            <a:latin typeface="Cambria Math"/>
                            <a:ea typeface="ＭＳ Ｐゴシック" panose="020B0600070205080204" pitchFamily="34" charset="-128"/>
                            <a:cs typeface="Times New Roman" panose="02020603050405020304" pitchFamily="18" charset="0"/>
                          </a:rPr>
                          <m:t> </m:t>
                        </m:r>
                        <m:r>
                          <a:rPr lang="en-US" altLang="en-US" sz="1600" b="0" i="1" smtClean="0">
                            <a:latin typeface="Cambria Math"/>
                            <a:ea typeface="ＭＳ Ｐゴシック" panose="020B0600070205080204" pitchFamily="34" charset="-128"/>
                            <a:cs typeface="Times New Roman" panose="02020603050405020304" pitchFamily="18" charset="0"/>
                          </a:rPr>
                          <m:t>𝑦𝑒𝑎𝑟</m:t>
                        </m:r>
                      </m:den>
                    </m:f>
                  </m:oMath>
                </a14:m>
                <a:r>
                  <a:rPr lang="en-US" altLang="en-US" sz="1600" dirty="0" smtClean="0">
                    <a:latin typeface="+mn-lt"/>
                    <a:ea typeface="ＭＳ Ｐゴシック" panose="020B0600070205080204" pitchFamily="34" charset="-128"/>
                    <a:cs typeface="Times New Roman" panose="02020603050405020304" pitchFamily="18" charset="0"/>
                  </a:rPr>
                  <a:t>x100%</a:t>
                </a:r>
              </a:p>
              <a:p>
                <a:pPr marL="285750" lvl="2" indent="-285750"/>
                <a:r>
                  <a:rPr lang="en-US" altLang="en-US" sz="1600" dirty="0" smtClean="0">
                    <a:latin typeface="+mn-lt"/>
                    <a:ea typeface="ＭＳ Ｐゴシック" panose="020B0600070205080204" pitchFamily="34" charset="-128"/>
                    <a:cs typeface="Times New Roman" panose="02020603050405020304" pitchFamily="18" charset="0"/>
                  </a:rPr>
                  <a:t>Therefore, the </a:t>
                </a:r>
                <a:r>
                  <a:rPr lang="en-US" altLang="en-US" sz="1600" dirty="0" smtClean="0">
                    <a:latin typeface="+mn-lt"/>
                    <a:ea typeface="ＭＳ Ｐゴシック" panose="020B0600070205080204" pitchFamily="34" charset="-128"/>
                    <a:cs typeface="Times New Roman" panose="02020603050405020304" pitchFamily="18" charset="0"/>
                  </a:rPr>
                  <a:t>1960 </a:t>
                </a:r>
                <a:r>
                  <a:rPr lang="en-US" altLang="en-US" sz="1600" dirty="0" smtClean="0">
                    <a:latin typeface="+mn-lt"/>
                    <a:ea typeface="ＭＳ Ｐゴシック" panose="020B0600070205080204" pitchFamily="34" charset="-128"/>
                    <a:cs typeface="Times New Roman" panose="02020603050405020304" pitchFamily="18" charset="0"/>
                  </a:rPr>
                  <a:t>GDP growth rate  was  </a:t>
                </a:r>
                <a:r>
                  <a:rPr lang="en-US" altLang="en-US" sz="1600" dirty="0" smtClean="0">
                    <a:latin typeface="+mn-lt"/>
                    <a:ea typeface="ＭＳ Ｐゴシック" panose="020B0600070205080204" pitchFamily="34" charset="-128"/>
                    <a:cs typeface="Times New Roman" panose="02020603050405020304" pitchFamily="18" charset="0"/>
                  </a:rPr>
                  <a:t>36.9</a:t>
                </a:r>
                <a:r>
                  <a:rPr lang="en-US" altLang="en-US" sz="1600" b="1" dirty="0" smtClean="0">
                    <a:latin typeface="+mn-lt"/>
                    <a:ea typeface="ＭＳ Ｐゴシック" panose="020B0600070205080204" pitchFamily="34" charset="-128"/>
                    <a:cs typeface="Times New Roman" panose="02020603050405020304" pitchFamily="18" charset="0"/>
                  </a:rPr>
                  <a:t>%. </a:t>
                </a:r>
                <a:endParaRPr lang="en-US" altLang="en-US" sz="1600" b="1" dirty="0" smtClean="0">
                  <a:latin typeface="+mn-lt"/>
                  <a:ea typeface="ＭＳ Ｐゴシック" panose="020B0600070205080204" pitchFamily="34" charset="-128"/>
                  <a:cs typeface="Times New Roman" panose="02020603050405020304" pitchFamily="18" charset="0"/>
                </a:endParaRPr>
              </a:p>
              <a:p>
                <a:pPr marL="0" lvl="2" indent="0">
                  <a:buNone/>
                </a:pPr>
                <a:r>
                  <a:rPr lang="en-US" altLang="en-US" sz="1600" dirty="0" smtClean="0">
                    <a:ea typeface="ＭＳ Ｐゴシック" panose="020B0600070205080204" pitchFamily="34" charset="-128"/>
                    <a:cs typeface="Times New Roman" panose="02020603050405020304" pitchFamily="18" charset="0"/>
                  </a:rPr>
                  <a:t>	</a:t>
                </a:r>
                <a:r>
                  <a:rPr lang="en-US" altLang="en-US" sz="1600" dirty="0" smtClean="0">
                    <a:ea typeface="ＭＳ Ｐゴシック" panose="020B0600070205080204" pitchFamily="34" charset="-128"/>
                    <a:cs typeface="Times New Roman" panose="02020603050405020304" pitchFamily="18" charset="0"/>
                  </a:rPr>
                  <a:t>[(</a:t>
                </a:r>
                <a:r>
                  <a:rPr lang="en-US" altLang="en-US" sz="1600" dirty="0" smtClean="0">
                    <a:ea typeface="ＭＳ Ｐゴシック" panose="020B0600070205080204" pitchFamily="34" charset="-128"/>
                    <a:cs typeface="Times New Roman" panose="02020603050405020304" pitchFamily="18" charset="0"/>
                  </a:rPr>
                  <a:t>3111.31</a:t>
                </a:r>
                <a:r>
                  <a:rPr lang="en-US" altLang="en-US" sz="1600" dirty="0" smtClean="0">
                    <a:ea typeface="ＭＳ Ｐゴシック" panose="020B0600070205080204" pitchFamily="34" charset="-128"/>
                    <a:cs typeface="Times New Roman" panose="02020603050405020304" pitchFamily="18" charset="0"/>
                  </a:rPr>
                  <a:t>- 2273.44)/2273.44*100%]</a:t>
                </a:r>
              </a:p>
              <a:p>
                <a:pPr marL="285750" lvl="2" indent="-285750" algn="ctr"/>
                <a:r>
                  <a:rPr lang="en-US" altLang="en-US" sz="1600" b="1" dirty="0" smtClean="0">
                    <a:latin typeface="+mn-lt"/>
                    <a:ea typeface="ＭＳ Ｐゴシック" panose="020B0600070205080204" pitchFamily="34" charset="-128"/>
                    <a:cs typeface="Times New Roman" panose="02020603050405020304" pitchFamily="18" charset="0"/>
                  </a:rPr>
                  <a:t>Relevant </a:t>
                </a:r>
                <a:r>
                  <a:rPr lang="en-US" altLang="en-US" sz="1600" b="1" dirty="0" smtClean="0">
                    <a:latin typeface="+mn-lt"/>
                    <a:ea typeface="ＭＳ Ｐゴシック" panose="020B0600070205080204" pitchFamily="34" charset="-128"/>
                    <a:cs typeface="Times New Roman" panose="02020603050405020304" pitchFamily="18" charset="0"/>
                  </a:rPr>
                  <a:t>Events </a:t>
                </a:r>
                <a:endParaRPr lang="en-US" altLang="en-US" sz="1600" b="1" dirty="0" smtClean="0">
                  <a:latin typeface="+mn-lt"/>
                  <a:ea typeface="ＭＳ Ｐゴシック" panose="020B0600070205080204" pitchFamily="34" charset="-128"/>
                  <a:cs typeface="Times New Roman" panose="02020603050405020304" pitchFamily="18" charset="0"/>
                </a:endParaRPr>
              </a:p>
              <a:p>
                <a:pPr marL="285750" lvl="2" indent="-285750"/>
                <a:r>
                  <a:rPr lang="en-US" altLang="en-US" sz="1600" b="1" dirty="0" smtClean="0">
                    <a:latin typeface="+mn-lt"/>
                    <a:ea typeface="ＭＳ Ｐゴシック" panose="020B0600070205080204" pitchFamily="34" charset="-128"/>
                    <a:cs typeface="Times New Roman" panose="02020603050405020304" pitchFamily="18" charset="0"/>
                  </a:rPr>
                  <a:t>EVENT 1: President Eisenhower’s Middle Way</a:t>
                </a:r>
              </a:p>
              <a:p>
                <a:pPr marL="285750" lvl="2" indent="-285750"/>
                <a:r>
                  <a:rPr lang="en-US" altLang="en-US" sz="1600" dirty="0" smtClean="0">
                    <a:latin typeface="+mn-lt"/>
                    <a:ea typeface="ＭＳ Ｐゴシック" panose="020B0600070205080204" pitchFamily="34" charset="-128"/>
                    <a:cs typeface="Times New Roman" panose="02020603050405020304" pitchFamily="18" charset="0"/>
                  </a:rPr>
                  <a:t>President enhanced the New Deal Plan to sustain economic recovery</a:t>
                </a:r>
              </a:p>
              <a:p>
                <a:pPr marL="285750" lvl="2" indent="-285750"/>
                <a:r>
                  <a:rPr lang="en-US" altLang="en-US" sz="1600" dirty="0" smtClean="0">
                    <a:latin typeface="+mn-lt"/>
                    <a:ea typeface="ＭＳ Ｐゴシック" panose="020B0600070205080204" pitchFamily="34" charset="-128"/>
                    <a:cs typeface="Times New Roman" panose="02020603050405020304" pitchFamily="18" charset="0"/>
                  </a:rPr>
                  <a:t>Increased government spending on the Welfare</a:t>
                </a:r>
              </a:p>
              <a:p>
                <a:pPr marL="285750" lvl="2" indent="-285750"/>
                <a:r>
                  <a:rPr lang="en-US" altLang="en-US" sz="1600" dirty="0" smtClean="0">
                    <a:latin typeface="+mn-lt"/>
                    <a:ea typeface="ＭＳ Ｐゴシック" panose="020B0600070205080204" pitchFamily="34" charset="-128"/>
                    <a:cs typeface="Times New Roman" panose="02020603050405020304" pitchFamily="18" charset="0"/>
                  </a:rPr>
                  <a:t>Rise of Consumerism </a:t>
                </a:r>
                <a:endParaRPr lang="en-US" altLang="en-US" sz="1600" dirty="0" smtClean="0">
                  <a:latin typeface="+mn-lt"/>
                  <a:ea typeface="ＭＳ Ｐゴシック" panose="020B0600070205080204" pitchFamily="34" charset="-128"/>
                  <a:cs typeface="Times New Roman" panose="02020603050405020304" pitchFamily="18" charset="0"/>
                </a:endParaRPr>
              </a:p>
              <a:p>
                <a:pPr marL="285750" lvl="2" indent="-285750"/>
                <a:r>
                  <a:rPr lang="en-US" altLang="en-US" sz="1600" b="1" dirty="0" smtClean="0">
                    <a:latin typeface="+mn-lt"/>
                    <a:ea typeface="ＭＳ Ｐゴシック" panose="020B0600070205080204" pitchFamily="34" charset="-128"/>
                    <a:cs typeface="Times New Roman" panose="02020603050405020304" pitchFamily="18" charset="0"/>
                  </a:rPr>
                  <a:t>EVENT 2: Post World Wars Era</a:t>
                </a:r>
              </a:p>
              <a:p>
                <a:pPr marL="285750" lvl="2" indent="-285750">
                  <a:buFont typeface="Wingdings" pitchFamily="2" charset="2"/>
                  <a:buChar char="ü"/>
                </a:pPr>
                <a:r>
                  <a:rPr lang="en-US" altLang="en-US" sz="1600" dirty="0" smtClean="0">
                    <a:latin typeface="+mn-lt"/>
                    <a:ea typeface="ＭＳ Ｐゴシック" panose="020B0600070205080204" pitchFamily="34" charset="-128"/>
                    <a:cs typeface="Times New Roman" panose="02020603050405020304" pitchFamily="18" charset="0"/>
                  </a:rPr>
                  <a:t>Increased government education sponsorship to boost the productive pool</a:t>
                </a:r>
              </a:p>
              <a:p>
                <a:pPr marL="285750" lvl="2" indent="-285750">
                  <a:buFont typeface="Wingdings" pitchFamily="2" charset="2"/>
                  <a:buChar char="ü"/>
                </a:pPr>
                <a:r>
                  <a:rPr lang="en-US" altLang="en-US" sz="1600" dirty="0" smtClean="0">
                    <a:latin typeface="+mn-lt"/>
                    <a:ea typeface="ＭＳ Ｐゴシック" panose="020B0600070205080204" pitchFamily="34" charset="-128"/>
                    <a:cs typeface="Times New Roman" panose="02020603050405020304" pitchFamily="18" charset="0"/>
                  </a:rPr>
                  <a:t>Cheap oils from the local well</a:t>
                </a:r>
              </a:p>
              <a:p>
                <a:pPr marL="285750" lvl="2" indent="-285750">
                  <a:buFont typeface="Wingdings" pitchFamily="2" charset="2"/>
                  <a:buChar char="ü"/>
                </a:pPr>
                <a:r>
                  <a:rPr lang="en-US" altLang="en-US" sz="1600" dirty="0" smtClean="0">
                    <a:latin typeface="+mn-lt"/>
                    <a:ea typeface="ＭＳ Ｐゴシック" panose="020B0600070205080204" pitchFamily="34" charset="-128"/>
                    <a:cs typeface="Times New Roman" panose="02020603050405020304" pitchFamily="18" charset="0"/>
                  </a:rPr>
                  <a:t>Devastation in other markets </a:t>
                </a:r>
                <a:r>
                  <a:rPr lang="en-US" altLang="en-US" sz="1600" dirty="0" err="1" smtClean="0">
                    <a:latin typeface="+mn-lt"/>
                    <a:ea typeface="ＭＳ Ｐゴシック" panose="020B0600070205080204" pitchFamily="34" charset="-128"/>
                    <a:cs typeface="Times New Roman" panose="02020603050405020304" pitchFamily="18" charset="0"/>
                  </a:rPr>
                  <a:t>eg</a:t>
                </a:r>
                <a:r>
                  <a:rPr lang="en-US" altLang="en-US" sz="1600" dirty="0" smtClean="0">
                    <a:latin typeface="+mn-lt"/>
                    <a:ea typeface="ＭＳ Ｐゴシック" panose="020B0600070205080204" pitchFamily="34" charset="-128"/>
                    <a:cs typeface="Times New Roman" panose="02020603050405020304" pitchFamily="18" charset="0"/>
                  </a:rPr>
                  <a:t>. European </a:t>
                </a:r>
              </a:p>
              <a:p>
                <a:pPr marL="285750" lvl="2" indent="-285750">
                  <a:buFont typeface="Wingdings" pitchFamily="2" charset="2"/>
                  <a:buChar char="ü"/>
                </a:pPr>
                <a:r>
                  <a:rPr lang="en-US" altLang="en-US" sz="1600" dirty="0" smtClean="0">
                    <a:latin typeface="+mn-lt"/>
                    <a:ea typeface="ＭＳ Ｐゴシック" panose="020B0600070205080204" pitchFamily="34" charset="-128"/>
                    <a:cs typeface="Times New Roman" panose="02020603050405020304" pitchFamily="18" charset="0"/>
                  </a:rPr>
                  <a:t>Increased spending on technology innovation </a:t>
                </a:r>
              </a:p>
              <a:p>
                <a:pPr marL="0" lvl="2" indent="0">
                  <a:buNone/>
                </a:pPr>
                <a:r>
                  <a:rPr lang="en-US" altLang="en-US" sz="1600" dirty="0" smtClean="0">
                    <a:latin typeface="+mn-lt"/>
                    <a:ea typeface="ＭＳ Ｐゴシック" panose="020B0600070205080204" pitchFamily="34" charset="-128"/>
                    <a:cs typeface="Times New Roman" panose="02020603050405020304" pitchFamily="18" charset="0"/>
                  </a:rPr>
                  <a:t> </a:t>
                </a:r>
                <a:endParaRPr lang="en-US" altLang="en-US" sz="1600" dirty="0" smtClean="0">
                  <a:latin typeface="+mn-lt"/>
                  <a:ea typeface="ＭＳ Ｐゴシック" panose="020B0600070205080204" pitchFamily="34" charset="-128"/>
                  <a:cs typeface="Times New Roman" panose="02020603050405020304" pitchFamily="18" charset="0"/>
                </a:endParaRPr>
              </a:p>
            </p:txBody>
          </p:sp>
        </mc:Choice>
        <mc:Fallback>
          <p:sp>
            <p:nvSpPr>
              <p:cNvPr id="8195" name="Content Placeholder 2"/>
              <p:cNvSpPr>
                <a:spLocks noGrp="1" noRot="1" noChangeAspect="1" noMove="1" noResize="1" noEditPoints="1" noAdjustHandles="1" noChangeArrowheads="1" noChangeShapeType="1" noTextEdit="1"/>
              </p:cNvSpPr>
              <p:nvPr>
                <p:ph sz="half" idx="1"/>
              </p:nvPr>
            </p:nvSpPr>
            <p:spPr>
              <a:xfrm>
                <a:off x="457200" y="762000"/>
                <a:ext cx="5029200" cy="6019800"/>
              </a:xfrm>
              <a:blipFill rotWithShape="1">
                <a:blip r:embed="rId3"/>
                <a:stretch>
                  <a:fillRect l="-364" t="-709"/>
                </a:stretch>
              </a:blipFill>
            </p:spPr>
            <p:txBody>
              <a:bodyPr/>
              <a:lstStyle/>
              <a:p>
                <a:r>
                  <a:rPr lang="en-US">
                    <a:noFill/>
                  </a:rPr>
                  <a:t> </a:t>
                </a:r>
              </a:p>
            </p:txBody>
          </p:sp>
        </mc:Fallback>
      </mc:AlternateContent>
      <p:sp>
        <p:nvSpPr>
          <p:cNvPr id="2" name="Content Placeholder 1"/>
          <p:cNvSpPr>
            <a:spLocks noGrp="1"/>
          </p:cNvSpPr>
          <p:nvPr>
            <p:ph sz="half" idx="2"/>
          </p:nvPr>
        </p:nvSpPr>
        <p:spPr>
          <a:xfrm>
            <a:off x="5562600" y="914400"/>
            <a:ext cx="3324225" cy="5081446"/>
          </a:xfrm>
        </p:spPr>
        <p:txBody>
          <a:bodyPr>
            <a:normAutofit/>
          </a:bodyPr>
          <a:lstStyle/>
          <a:p>
            <a:pPr marL="0" indent="0">
              <a:buNone/>
            </a:pPr>
            <a:r>
              <a:rPr lang="en-US" dirty="0" smtClean="0"/>
              <a:t>Real GDP Growth  of the United States  from 2007-2017</a:t>
            </a:r>
            <a:endParaRPr lang="en-US" dirty="0"/>
          </a:p>
        </p:txBody>
      </p:sp>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2600" y="1828800"/>
            <a:ext cx="340995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3905" y="15240"/>
            <a:ext cx="8258175" cy="838199"/>
          </a:xfrm>
        </p:spPr>
        <p:txBody>
          <a:bodyPr>
            <a:normAutofit/>
          </a:bodyPr>
          <a:lstStyle/>
          <a:p>
            <a:pPr>
              <a:defRPr/>
            </a:pPr>
            <a:r>
              <a:rPr lang="en-US" sz="3200" dirty="0">
                <a:ea typeface="+mj-ea"/>
                <a:cs typeface="+mj-cs"/>
              </a:rPr>
              <a:t>Unemployment and </a:t>
            </a:r>
            <a:r>
              <a:rPr lang="en-US" sz="3200" dirty="0" smtClean="0">
                <a:ea typeface="+mj-ea"/>
                <a:cs typeface="+mj-cs"/>
              </a:rPr>
              <a:t>Inflation </a:t>
            </a:r>
            <a:r>
              <a:rPr lang="en-US" sz="3200" dirty="0">
                <a:ea typeface="+mj-ea"/>
                <a:cs typeface="+mj-cs"/>
              </a:rPr>
              <a:t>(2+ slides)</a:t>
            </a:r>
            <a:endParaRPr lang="en-US" sz="3200" dirty="0">
              <a:cs typeface="+mj-cs"/>
            </a:endParaRPr>
          </a:p>
        </p:txBody>
      </p:sp>
      <p:sp>
        <p:nvSpPr>
          <p:cNvPr id="3" name="Content Placeholder 2"/>
          <p:cNvSpPr>
            <a:spLocks noGrp="1"/>
          </p:cNvSpPr>
          <p:nvPr>
            <p:ph sz="half" idx="1"/>
          </p:nvPr>
        </p:nvSpPr>
        <p:spPr>
          <a:xfrm>
            <a:off x="628650" y="838200"/>
            <a:ext cx="4324350" cy="5562600"/>
          </a:xfrm>
        </p:spPr>
        <p:txBody>
          <a:bodyPr>
            <a:normAutofit fontScale="92500" lnSpcReduction="10000"/>
          </a:bodyPr>
          <a:lstStyle/>
          <a:p>
            <a:pPr marL="468630" lvl="3" indent="-285750">
              <a:spcAft>
                <a:spcPts val="600"/>
              </a:spcAft>
              <a:defRPr/>
            </a:pPr>
            <a:r>
              <a:rPr lang="en-US" sz="1800" dirty="0" smtClean="0"/>
              <a:t>The ‘</a:t>
            </a:r>
            <a:r>
              <a:rPr lang="en-US" sz="1800" b="1" dirty="0" smtClean="0"/>
              <a:t>HAPPY DAYS’ </a:t>
            </a:r>
            <a:r>
              <a:rPr lang="en-US" sz="1800" dirty="0" smtClean="0"/>
              <a:t>in the 1950s</a:t>
            </a:r>
          </a:p>
          <a:p>
            <a:pPr marL="468630" lvl="3" indent="-285750">
              <a:spcAft>
                <a:spcPts val="600"/>
              </a:spcAft>
              <a:defRPr/>
            </a:pPr>
            <a:r>
              <a:rPr lang="en-US" sz="1800" dirty="0" smtClean="0"/>
              <a:t>General declining rate of unemployment in the decade</a:t>
            </a:r>
          </a:p>
          <a:p>
            <a:pPr marL="468630" lvl="3" indent="-285750">
              <a:spcAft>
                <a:spcPts val="600"/>
              </a:spcAft>
              <a:defRPr/>
            </a:pPr>
            <a:r>
              <a:rPr lang="en-US" sz="1800" dirty="0" smtClean="0"/>
              <a:t>Thriving economy that produced at 67% capacity </a:t>
            </a:r>
          </a:p>
          <a:p>
            <a:pPr marL="468630" lvl="3" indent="-285750" algn="ctr">
              <a:spcAft>
                <a:spcPts val="600"/>
              </a:spcAft>
              <a:defRPr/>
            </a:pPr>
            <a:r>
              <a:rPr lang="en-US" sz="1800" b="1" dirty="0" smtClean="0"/>
              <a:t>INFLATION </a:t>
            </a:r>
          </a:p>
          <a:p>
            <a:pPr marL="468630" lvl="3" indent="-285750">
              <a:spcAft>
                <a:spcPts val="600"/>
              </a:spcAft>
              <a:defRPr/>
            </a:pPr>
            <a:r>
              <a:rPr lang="en-US" sz="1800" dirty="0" smtClean="0"/>
              <a:t>Changes in price levels in an year</a:t>
            </a:r>
          </a:p>
          <a:p>
            <a:pPr marL="468630" lvl="3" indent="-285750">
              <a:spcAft>
                <a:spcPts val="600"/>
              </a:spcAft>
              <a:defRPr/>
            </a:pPr>
            <a:r>
              <a:rPr lang="en-US" sz="1800" dirty="0" smtClean="0"/>
              <a:t>Measured using two approached</a:t>
            </a:r>
          </a:p>
          <a:p>
            <a:pPr marL="468630" lvl="3" indent="-285750" algn="ctr">
              <a:spcAft>
                <a:spcPts val="600"/>
              </a:spcAft>
              <a:buFont typeface="Wingdings" pitchFamily="2" charset="2"/>
              <a:buChar char="q"/>
              <a:defRPr/>
            </a:pPr>
            <a:r>
              <a:rPr lang="en-US" sz="1800" dirty="0" smtClean="0"/>
              <a:t>Consumer Price Index (CPI)</a:t>
            </a:r>
          </a:p>
          <a:p>
            <a:pPr marL="468630" lvl="3" indent="-285750" algn="ctr">
              <a:spcAft>
                <a:spcPts val="600"/>
              </a:spcAft>
              <a:buFont typeface="Wingdings" pitchFamily="2" charset="2"/>
              <a:buChar char="q"/>
              <a:defRPr/>
            </a:pPr>
            <a:r>
              <a:rPr lang="en-US" sz="1800" dirty="0" smtClean="0"/>
              <a:t>Producer Price Index</a:t>
            </a:r>
          </a:p>
          <a:p>
            <a:pPr marL="182880" lvl="3" indent="0">
              <a:spcAft>
                <a:spcPts val="600"/>
              </a:spcAft>
              <a:buNone/>
              <a:defRPr/>
            </a:pPr>
            <a:r>
              <a:rPr lang="en-US" sz="1800" b="1" dirty="0" smtClean="0"/>
              <a:t>CPI=(Expenditures this </a:t>
            </a:r>
            <a:r>
              <a:rPr lang="en-US" sz="1800" b="1" dirty="0" err="1" smtClean="0"/>
              <a:t>year÷expenditure</a:t>
            </a:r>
            <a:r>
              <a:rPr lang="en-US" sz="1800" b="1" dirty="0" smtClean="0"/>
              <a:t> in base-year)*100</a:t>
            </a:r>
            <a:r>
              <a:rPr lang="en-US" sz="1800" dirty="0" smtClean="0"/>
              <a:t>%</a:t>
            </a:r>
          </a:p>
          <a:p>
            <a:pPr marL="182880" lvl="3" indent="0">
              <a:spcAft>
                <a:spcPts val="600"/>
              </a:spcAft>
              <a:buNone/>
              <a:defRPr/>
            </a:pPr>
            <a:endParaRPr lang="en-US" sz="1800" dirty="0" smtClean="0"/>
          </a:p>
          <a:p>
            <a:pPr marL="468630" lvl="3" indent="-285750">
              <a:spcAft>
                <a:spcPts val="600"/>
              </a:spcAft>
              <a:defRPr/>
            </a:pPr>
            <a:r>
              <a:rPr lang="en-US" sz="1800" dirty="0" smtClean="0"/>
              <a:t>Increasing CPI trajectory</a:t>
            </a:r>
          </a:p>
          <a:p>
            <a:pPr marL="468630" lvl="3" indent="-285750">
              <a:spcAft>
                <a:spcPts val="600"/>
              </a:spcAft>
              <a:defRPr/>
            </a:pPr>
            <a:r>
              <a:rPr lang="en-US" sz="1800" dirty="0" smtClean="0"/>
              <a:t>Expansionary Fiscal Policies </a:t>
            </a:r>
          </a:p>
          <a:p>
            <a:pPr marL="468630" lvl="3" indent="-285750">
              <a:spcAft>
                <a:spcPts val="600"/>
              </a:spcAft>
              <a:defRPr/>
            </a:pPr>
            <a:r>
              <a:rPr lang="en-US" sz="1800" dirty="0" smtClean="0"/>
              <a:t>The thrift culture among the consumers because of high employment and surplus money in circulation </a:t>
            </a:r>
            <a:endParaRPr lang="en-US" sz="1800" dirty="0" smtClean="0"/>
          </a:p>
        </p:txBody>
      </p:sp>
      <p:sp>
        <p:nvSpPr>
          <p:cNvPr id="8" name="Content Placeholder 7"/>
          <p:cNvSpPr>
            <a:spLocks noGrp="1"/>
          </p:cNvSpPr>
          <p:nvPr>
            <p:ph sz="half" idx="2"/>
          </p:nvPr>
        </p:nvSpPr>
        <p:spPr>
          <a:xfrm>
            <a:off x="5013325" y="990600"/>
            <a:ext cx="3978275" cy="5715000"/>
          </a:xfrm>
        </p:spPr>
        <p:txBody>
          <a:bodyPr>
            <a:normAutofit fontScale="92500" lnSpcReduction="10000"/>
          </a:bodyPr>
          <a:lstStyle/>
          <a:p>
            <a:pPr marL="0" indent="0">
              <a:buNone/>
            </a:pPr>
            <a:r>
              <a:rPr lang="en-US" dirty="0" smtClean="0"/>
              <a:t>Unemployment in 1950-1960</a:t>
            </a:r>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r>
              <a:rPr lang="en-US" dirty="0" smtClean="0"/>
              <a:t>Infla</a:t>
            </a:r>
            <a:r>
              <a:rPr lang="en-US" dirty="0" smtClean="0"/>
              <a:t>tion Rate in 1950-1960</a:t>
            </a:r>
          </a:p>
          <a:p>
            <a:pPr marL="0" indent="0">
              <a:buNone/>
            </a:pPr>
            <a:endParaRPr lang="en-US" dirty="0"/>
          </a:p>
          <a:p>
            <a:r>
              <a:rPr lang="en-US" dirty="0" smtClean="0"/>
              <a:t>Rising CPI in 1950-1960</a:t>
            </a:r>
            <a:endParaRPr lang="en-US"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1371600"/>
            <a:ext cx="35814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1600" y="4267201"/>
            <a:ext cx="3810000" cy="2057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14179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52401"/>
            <a:ext cx="8258175" cy="533399"/>
          </a:xfrm>
        </p:spPr>
        <p:txBody>
          <a:bodyPr>
            <a:normAutofit/>
          </a:bodyPr>
          <a:lstStyle/>
          <a:p>
            <a:pPr>
              <a:defRPr/>
            </a:pPr>
            <a:r>
              <a:rPr lang="en-US" sz="3200" dirty="0">
                <a:ea typeface="+mj-ea"/>
                <a:cs typeface="+mj-cs"/>
              </a:rPr>
              <a:t>Interest Rates</a:t>
            </a:r>
            <a:endParaRPr lang="en-US" sz="3200" dirty="0">
              <a:cs typeface="+mj-cs"/>
            </a:endParaRPr>
          </a:p>
        </p:txBody>
      </p:sp>
      <p:sp>
        <p:nvSpPr>
          <p:cNvPr id="4" name="Content Placeholder 3"/>
          <p:cNvSpPr>
            <a:spLocks noGrp="1"/>
          </p:cNvSpPr>
          <p:nvPr>
            <p:ph sz="half" idx="1"/>
          </p:nvPr>
        </p:nvSpPr>
        <p:spPr>
          <a:xfrm>
            <a:off x="628650" y="762000"/>
            <a:ext cx="4476750" cy="5867400"/>
          </a:xfrm>
        </p:spPr>
        <p:txBody>
          <a:bodyPr>
            <a:normAutofit/>
          </a:bodyPr>
          <a:lstStyle/>
          <a:p>
            <a:pPr lvl="1"/>
            <a:r>
              <a:rPr lang="en-US" dirty="0" smtClean="0"/>
              <a:t>Fluctuation of the interest rates reveals prevailing monetary policies used to:</a:t>
            </a:r>
          </a:p>
          <a:p>
            <a:pPr lvl="1" algn="ctr">
              <a:buFont typeface="Wingdings" pitchFamily="2" charset="2"/>
              <a:buChar char="v"/>
            </a:pPr>
            <a:r>
              <a:rPr lang="en-US" dirty="0" smtClean="0"/>
              <a:t> improve GDP Output, </a:t>
            </a:r>
          </a:p>
          <a:p>
            <a:pPr lvl="1" algn="ctr">
              <a:buFont typeface="Wingdings" pitchFamily="2" charset="2"/>
              <a:buChar char="v"/>
            </a:pPr>
            <a:r>
              <a:rPr lang="en-US" dirty="0" smtClean="0"/>
              <a:t>Increase productivity</a:t>
            </a:r>
          </a:p>
          <a:p>
            <a:pPr lvl="1" algn="ctr">
              <a:buFont typeface="Wingdings" pitchFamily="2" charset="2"/>
              <a:buChar char="v"/>
            </a:pPr>
            <a:r>
              <a:rPr lang="en-US" dirty="0" smtClean="0"/>
              <a:t>Regulate the demand for money </a:t>
            </a:r>
            <a:endParaRPr lang="en-US" dirty="0" smtClean="0"/>
          </a:p>
          <a:p>
            <a:pPr lvl="1"/>
            <a:r>
              <a:rPr lang="en-US" dirty="0" smtClean="0"/>
              <a:t>Interest rates affect the aggregate demand components of national income</a:t>
            </a:r>
          </a:p>
          <a:p>
            <a:pPr lvl="1"/>
            <a:r>
              <a:rPr lang="en-US" dirty="0" smtClean="0"/>
              <a:t>Figure on the Left reveals the trends in Lending rate and discount rate</a:t>
            </a:r>
          </a:p>
          <a:p>
            <a:pPr lvl="1"/>
            <a:r>
              <a:rPr lang="en-US" dirty="0" smtClean="0"/>
              <a:t>Evidently, an increase in interest rate helps to harness the GDP output because </a:t>
            </a:r>
          </a:p>
          <a:p>
            <a:pPr marL="685800" lvl="1" indent="-342900" algn="ctr">
              <a:buFont typeface="+mj-lt"/>
              <a:buAutoNum type="arabicPeriod"/>
            </a:pPr>
            <a:r>
              <a:rPr lang="en-US" dirty="0" smtClean="0"/>
              <a:t>Rises the value of imports</a:t>
            </a:r>
          </a:p>
          <a:p>
            <a:pPr marL="685800" lvl="1" indent="-342900" algn="ctr">
              <a:buFont typeface="+mj-lt"/>
              <a:buAutoNum type="arabicPeriod"/>
            </a:pPr>
            <a:r>
              <a:rPr lang="en-US" dirty="0" smtClean="0"/>
              <a:t>Encourage currency devaluation</a:t>
            </a:r>
          </a:p>
          <a:p>
            <a:pPr marL="685800" lvl="1" indent="-342900" algn="ctr">
              <a:buFont typeface="+mj-lt"/>
              <a:buAutoNum type="arabicPeriod"/>
            </a:pPr>
            <a:r>
              <a:rPr lang="en-US" dirty="0" smtClean="0"/>
              <a:t>Rising lending rate encourages saving in a closed economy</a:t>
            </a:r>
            <a:endParaRPr lang="en-US" dirty="0"/>
          </a:p>
        </p:txBody>
      </p:sp>
      <p:sp>
        <p:nvSpPr>
          <p:cNvPr id="5" name="Content Placeholder 4"/>
          <p:cNvSpPr>
            <a:spLocks noGrp="1"/>
          </p:cNvSpPr>
          <p:nvPr>
            <p:ph sz="half" idx="2"/>
          </p:nvPr>
        </p:nvSpPr>
        <p:spPr>
          <a:xfrm>
            <a:off x="5334000" y="152400"/>
            <a:ext cx="3629025" cy="6629400"/>
          </a:xfrm>
        </p:spPr>
        <p:txBody>
          <a:bodyPr>
            <a:normAutofit/>
          </a:bodyPr>
          <a:lstStyle/>
          <a:p>
            <a:r>
              <a:rPr lang="en-US" dirty="0" smtClean="0"/>
              <a:t>Prime Bank Loan Rate</a:t>
            </a:r>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r>
              <a:rPr lang="en-US" dirty="0" smtClean="0"/>
              <a:t>3-Year Treasury </a:t>
            </a:r>
            <a:r>
              <a:rPr lang="en-US" dirty="0" smtClean="0"/>
              <a:t>Rate</a:t>
            </a:r>
          </a:p>
          <a:p>
            <a:endParaRPr lang="en-US" dirty="0"/>
          </a:p>
          <a:p>
            <a:endParaRPr lang="en-US" dirty="0" smtClean="0"/>
          </a:p>
          <a:p>
            <a:pPr marL="0" indent="0">
              <a:buNone/>
            </a:pPr>
            <a:endParaRPr lang="en-US" dirty="0"/>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533400"/>
            <a:ext cx="3657600" cy="2490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0" y="3733800"/>
            <a:ext cx="3657600" cy="2257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dirty="0">
                <a:ea typeface="ＭＳ Ｐゴシック" panose="020B0600070205080204" pitchFamily="34" charset="-128"/>
                <a:cs typeface="Arial" panose="020B0604020202020204" pitchFamily="34" charset="0"/>
              </a:rPr>
              <a:t>Foreign Trade: Imports and Exports</a:t>
            </a:r>
          </a:p>
        </p:txBody>
      </p:sp>
      <p:sp>
        <p:nvSpPr>
          <p:cNvPr id="14339" name="Content Placeholder 2"/>
          <p:cNvSpPr>
            <a:spLocks noGrp="1"/>
          </p:cNvSpPr>
          <p:nvPr>
            <p:ph idx="1"/>
          </p:nvPr>
        </p:nvSpPr>
        <p:spPr>
          <a:xfrm>
            <a:off x="628650" y="1143000"/>
            <a:ext cx="8362950" cy="4983163"/>
          </a:xfrm>
        </p:spPr>
        <p:txBody>
          <a:bodyPr>
            <a:normAutofit/>
          </a:bodyPr>
          <a:lstStyle/>
          <a:p>
            <a:r>
              <a:rPr lang="en-US" altLang="en-US" dirty="0" smtClean="0">
                <a:latin typeface="+mn-lt"/>
                <a:ea typeface="ＭＳ Ｐゴシック" panose="020B0600070205080204" pitchFamily="34" charset="-128"/>
                <a:cs typeface="Times New Roman" panose="02020603050405020304" pitchFamily="18" charset="0"/>
              </a:rPr>
              <a:t>Competitive economies strive for a balanced foreign trade by undertaking innovations to harness the quality and attractiveness of its export</a:t>
            </a:r>
          </a:p>
          <a:p>
            <a:r>
              <a:rPr lang="en-US" altLang="en-US" dirty="0" smtClean="0">
                <a:latin typeface="+mn-lt"/>
                <a:ea typeface="ＭＳ Ｐゴシック" panose="020B0600070205080204" pitchFamily="34" charset="-128"/>
                <a:cs typeface="Times New Roman" panose="02020603050405020304" pitchFamily="18" charset="0"/>
              </a:rPr>
              <a:t>The U.S. has </a:t>
            </a:r>
            <a:r>
              <a:rPr lang="en-US" altLang="en-US" dirty="0" smtClean="0">
                <a:latin typeface="+mn-lt"/>
                <a:ea typeface="ＭＳ Ｐゴシック" panose="020B0600070205080204" pitchFamily="34" charset="-128"/>
                <a:cs typeface="Times New Roman" panose="02020603050405020304" pitchFamily="18" charset="0"/>
              </a:rPr>
              <a:t>recorded </a:t>
            </a:r>
            <a:r>
              <a:rPr lang="en-US" altLang="en-US" dirty="0" smtClean="0">
                <a:latin typeface="+mn-lt"/>
                <a:ea typeface="ＭＳ Ｐゴシック" panose="020B0600070205080204" pitchFamily="34" charset="-128"/>
                <a:cs typeface="Times New Roman" panose="02020603050405020304" pitchFamily="18" charset="0"/>
              </a:rPr>
              <a:t>a continuous increases in real export </a:t>
            </a:r>
            <a:r>
              <a:rPr lang="en-US" altLang="en-US" dirty="0" smtClean="0">
                <a:latin typeface="+mn-lt"/>
                <a:ea typeface="ＭＳ Ｐゴシック" panose="020B0600070205080204" pitchFamily="34" charset="-128"/>
                <a:cs typeface="Times New Roman" panose="02020603050405020304" pitchFamily="18" charset="0"/>
              </a:rPr>
              <a:t>and export</a:t>
            </a:r>
          </a:p>
          <a:p>
            <a:r>
              <a:rPr lang="en-US" altLang="en-US" dirty="0" smtClean="0">
                <a:latin typeface="+mn-lt"/>
                <a:ea typeface="ＭＳ Ｐゴシック" panose="020B0600070205080204" pitchFamily="34" charset="-128"/>
                <a:cs typeface="Times New Roman" panose="02020603050405020304" pitchFamily="18" charset="0"/>
              </a:rPr>
              <a:t>In 1960,the real Import rose to $139.21B</a:t>
            </a:r>
          </a:p>
          <a:p>
            <a:r>
              <a:rPr lang="en-US" altLang="en-US" dirty="0" smtClean="0">
                <a:latin typeface="+mn-lt"/>
                <a:ea typeface="ＭＳ Ｐゴシック" panose="020B0600070205080204" pitchFamily="34" charset="-128"/>
                <a:cs typeface="Times New Roman" panose="02020603050405020304" pitchFamily="18" charset="0"/>
              </a:rPr>
              <a:t>1951, the Real Import was at the lowest point $74B because of collapsed European market and other global market pressure</a:t>
            </a:r>
          </a:p>
          <a:p>
            <a:r>
              <a:rPr lang="en-US" altLang="en-US" dirty="0" smtClean="0">
                <a:latin typeface="+mn-lt"/>
                <a:ea typeface="ＭＳ Ｐゴシック" panose="020B0600070205080204" pitchFamily="34" charset="-128"/>
                <a:cs typeface="Times New Roman" panose="02020603050405020304" pitchFamily="18" charset="0"/>
              </a:rPr>
              <a:t>The decade was characterized by heightened ‘Proxy Wars’ and subsequent Cold War Phenomenon</a:t>
            </a:r>
          </a:p>
          <a:p>
            <a:r>
              <a:rPr lang="en-US" altLang="en-US" dirty="0" smtClean="0">
                <a:latin typeface="+mn-lt"/>
                <a:ea typeface="ＭＳ Ｐゴシック" panose="020B0600070205080204" pitchFamily="34" charset="-128"/>
                <a:cs typeface="Times New Roman" panose="02020603050405020304" pitchFamily="18" charset="0"/>
              </a:rPr>
              <a:t>Alternatively, the Real Export rose to $139.20B in 1960, the highest in the decade</a:t>
            </a:r>
          </a:p>
          <a:p>
            <a:r>
              <a:rPr lang="en-US" altLang="en-US" dirty="0" smtClean="0">
                <a:latin typeface="+mn-lt"/>
                <a:ea typeface="ＭＳ Ｐゴシック" panose="020B0600070205080204" pitchFamily="34" charset="-128"/>
                <a:cs typeface="Times New Roman" panose="02020603050405020304" pitchFamily="18" charset="0"/>
              </a:rPr>
              <a:t>1950 had the least Real Export output of $66.66B in 1950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629840" y="220135"/>
            <a:ext cx="4323159" cy="541865"/>
          </a:xfrm>
        </p:spPr>
        <p:txBody>
          <a:bodyPr>
            <a:normAutofit/>
          </a:bodyPr>
          <a:lstStyle/>
          <a:p>
            <a:r>
              <a:rPr lang="en-US" altLang="en-US" sz="3200" dirty="0">
                <a:ea typeface="ＭＳ Ｐゴシック" panose="020B0600070205080204" pitchFamily="34" charset="-128"/>
                <a:cs typeface="Arial" panose="020B0604020202020204" pitchFamily="34" charset="0"/>
              </a:rPr>
              <a:t>Foreign Trade: Models</a:t>
            </a:r>
          </a:p>
        </p:txBody>
      </p:sp>
      <p:sp>
        <p:nvSpPr>
          <p:cNvPr id="3" name="Text Placeholder 2"/>
          <p:cNvSpPr>
            <a:spLocks noGrp="1"/>
          </p:cNvSpPr>
          <p:nvPr>
            <p:ph type="body" sz="half" idx="2"/>
          </p:nvPr>
        </p:nvSpPr>
        <p:spPr>
          <a:xfrm>
            <a:off x="629840" y="685800"/>
            <a:ext cx="4704160" cy="5943599"/>
          </a:xfrm>
        </p:spPr>
        <p:txBody>
          <a:bodyPr>
            <a:noAutofit/>
          </a:bodyPr>
          <a:lstStyle/>
          <a:p>
            <a:pPr marL="171450" indent="-171450">
              <a:lnSpc>
                <a:spcPct val="100000"/>
              </a:lnSpc>
              <a:buFont typeface="Arial" pitchFamily="34" charset="0"/>
              <a:buChar char="•"/>
            </a:pPr>
            <a:r>
              <a:rPr lang="en-US" sz="1500" dirty="0" smtClean="0"/>
              <a:t>The U.S. has similar real export and Import trends </a:t>
            </a:r>
            <a:endParaRPr lang="en-US" sz="1500" dirty="0"/>
          </a:p>
          <a:p>
            <a:pPr marL="171450" indent="-171450">
              <a:lnSpc>
                <a:spcPct val="100000"/>
              </a:lnSpc>
              <a:buFont typeface="Arial" pitchFamily="34" charset="0"/>
              <a:buChar char="•"/>
            </a:pPr>
            <a:r>
              <a:rPr lang="en-US" sz="1500" dirty="0" smtClean="0"/>
              <a:t>The </a:t>
            </a:r>
            <a:r>
              <a:rPr lang="en-US" sz="1500" dirty="0" smtClean="0"/>
              <a:t>export and import has continuously  risen because of the increased government spending, consumptions, and attractive fiscal policies </a:t>
            </a:r>
          </a:p>
          <a:p>
            <a:pPr marL="171450" indent="-171450">
              <a:lnSpc>
                <a:spcPct val="100000"/>
              </a:lnSpc>
              <a:buFont typeface="Wingdings" pitchFamily="2" charset="2"/>
              <a:buChar char="q"/>
            </a:pPr>
            <a:r>
              <a:rPr lang="en-US" sz="1500" dirty="0" smtClean="0"/>
              <a:t>Rise in Treasury Lending to </a:t>
            </a:r>
            <a:r>
              <a:rPr lang="en-US" sz="1500" b="1" dirty="0" smtClean="0"/>
              <a:t>2.</a:t>
            </a:r>
            <a:r>
              <a:rPr lang="en-US" sz="1500" b="1" dirty="0" smtClean="0"/>
              <a:t>25</a:t>
            </a:r>
            <a:r>
              <a:rPr lang="en-US" sz="1500" b="1" dirty="0" smtClean="0"/>
              <a:t>%  </a:t>
            </a:r>
            <a:r>
              <a:rPr lang="en-US" sz="1500" dirty="0" smtClean="0"/>
              <a:t>in 1951</a:t>
            </a:r>
          </a:p>
          <a:p>
            <a:pPr marL="171450" indent="-171450">
              <a:lnSpc>
                <a:spcPct val="100000"/>
              </a:lnSpc>
              <a:buFont typeface="Wingdings" pitchFamily="2" charset="2"/>
              <a:buChar char="q"/>
            </a:pPr>
            <a:r>
              <a:rPr lang="en-US" sz="1500" dirty="0" smtClean="0"/>
              <a:t>Drop in the export to </a:t>
            </a:r>
            <a:r>
              <a:rPr lang="en-US" sz="1500" b="1" dirty="0" smtClean="0"/>
              <a:t>$74.96 billion </a:t>
            </a:r>
            <a:r>
              <a:rPr lang="en-US" sz="1500" dirty="0" smtClean="0"/>
              <a:t>in 1951</a:t>
            </a:r>
            <a:endParaRPr lang="en-US" sz="1500" dirty="0" smtClean="0"/>
          </a:p>
          <a:p>
            <a:pPr marL="171450" indent="-171450">
              <a:lnSpc>
                <a:spcPct val="100000"/>
              </a:lnSpc>
              <a:buFont typeface="Arial" pitchFamily="34" charset="0"/>
              <a:buChar char="•"/>
            </a:pPr>
            <a:r>
              <a:rPr lang="en-US" sz="1500" dirty="0" smtClean="0"/>
              <a:t>The </a:t>
            </a:r>
            <a:r>
              <a:rPr lang="en-US" sz="1500" dirty="0" smtClean="0"/>
              <a:t>bank rates and treasury rates sustain an expansionary strategies in an economy</a:t>
            </a:r>
          </a:p>
          <a:p>
            <a:pPr marL="171450" indent="-171450">
              <a:lnSpc>
                <a:spcPct val="100000"/>
              </a:lnSpc>
              <a:buFont typeface="Arial" pitchFamily="34" charset="0"/>
              <a:buChar char="•"/>
            </a:pPr>
            <a:r>
              <a:rPr lang="en-US" sz="1500" dirty="0" smtClean="0"/>
              <a:t>Evidently, a stable bank interest rate reduces the cost of capital for the investors </a:t>
            </a:r>
          </a:p>
          <a:p>
            <a:pPr marL="171450" indent="-171450">
              <a:lnSpc>
                <a:spcPct val="100000"/>
              </a:lnSpc>
              <a:buFont typeface="Arial" pitchFamily="34" charset="0"/>
              <a:buChar char="•"/>
            </a:pPr>
            <a:r>
              <a:rPr lang="en-US" sz="1500" dirty="0" smtClean="0"/>
              <a:t>The ease of access to capital funds boosts investments that creates surplus export </a:t>
            </a:r>
          </a:p>
          <a:p>
            <a:pPr marL="171450" indent="-171450">
              <a:lnSpc>
                <a:spcPct val="100000"/>
              </a:lnSpc>
              <a:buFont typeface="Arial" pitchFamily="34" charset="0"/>
              <a:buChar char="•"/>
            </a:pPr>
            <a:r>
              <a:rPr lang="en-US" sz="1500" dirty="0" smtClean="0"/>
              <a:t>Alternatively, low treasury rates result in a devaluation of the U.S. Dollar that makes  imports less expensive</a:t>
            </a:r>
          </a:p>
          <a:p>
            <a:pPr marL="171450" indent="-171450">
              <a:lnSpc>
                <a:spcPct val="100000"/>
              </a:lnSpc>
              <a:buFont typeface="Arial" pitchFamily="34" charset="0"/>
              <a:buChar char="•"/>
            </a:pPr>
            <a:r>
              <a:rPr lang="en-US" sz="1500" dirty="0" smtClean="0"/>
              <a:t>Further, the  company continues to harness innovation  and technology advancement that reduce the cost of producing exports favorable </a:t>
            </a:r>
            <a:endParaRPr lang="en-US" sz="1500" dirty="0"/>
          </a:p>
        </p:txBody>
      </p:sp>
      <p:sp>
        <p:nvSpPr>
          <p:cNvPr id="2" name="Picture Placeholder 1"/>
          <p:cNvSpPr>
            <a:spLocks noGrp="1"/>
          </p:cNvSpPr>
          <p:nvPr>
            <p:ph type="pic" idx="1"/>
          </p:nvPr>
        </p:nvSpPr>
        <p:spPr>
          <a:xfrm>
            <a:off x="5334000" y="457200"/>
            <a:ext cx="3662759" cy="5775713"/>
          </a:xfrm>
        </p:spPr>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457200"/>
            <a:ext cx="3657600" cy="281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0" y="3581400"/>
            <a:ext cx="3657600"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10464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normAutofit/>
          </a:bodyPr>
          <a:lstStyle/>
          <a:p>
            <a:r>
              <a:rPr lang="en-US" altLang="en-US" sz="3200" dirty="0">
                <a:ea typeface="ＭＳ Ｐゴシック" panose="020B0600070205080204" pitchFamily="34" charset="-128"/>
                <a:cs typeface="Arial" panose="020B0604020202020204" pitchFamily="34" charset="0"/>
              </a:rPr>
              <a:t>Fiscal Policy</a:t>
            </a:r>
          </a:p>
        </p:txBody>
      </p:sp>
      <p:sp>
        <p:nvSpPr>
          <p:cNvPr id="15363" name="Content Placeholder 2"/>
          <p:cNvSpPr>
            <a:spLocks noGrp="1"/>
          </p:cNvSpPr>
          <p:nvPr>
            <p:ph idx="1"/>
          </p:nvPr>
        </p:nvSpPr>
        <p:spPr>
          <a:xfrm>
            <a:off x="628650" y="1295400"/>
            <a:ext cx="8229600" cy="4800600"/>
          </a:xfrm>
        </p:spPr>
        <p:txBody>
          <a:bodyPr>
            <a:normAutofit/>
          </a:bodyPr>
          <a:lstStyle/>
          <a:p>
            <a:r>
              <a:rPr lang="en-US" altLang="en-US" b="1" dirty="0" smtClean="0">
                <a:latin typeface="+mn-lt"/>
                <a:ea typeface="ＭＳ Ｐゴシック" panose="020B0600070205080204" pitchFamily="34" charset="-128"/>
                <a:cs typeface="Times New Roman" panose="02020603050405020304" pitchFamily="18" charset="0"/>
              </a:rPr>
              <a:t>Expansionary Fiscal Policy Plan in 1950s</a:t>
            </a:r>
          </a:p>
          <a:p>
            <a:r>
              <a:rPr lang="en-US" altLang="en-US" dirty="0" smtClean="0">
                <a:latin typeface="+mn-lt"/>
                <a:ea typeface="ＭＳ Ｐゴシック" panose="020B0600070205080204" pitchFamily="34" charset="-128"/>
                <a:cs typeface="Times New Roman" panose="02020603050405020304" pitchFamily="18" charset="0"/>
              </a:rPr>
              <a:t>Since </a:t>
            </a:r>
            <a:r>
              <a:rPr lang="en-US" altLang="en-US" dirty="0" smtClean="0">
                <a:latin typeface="+mn-lt"/>
                <a:ea typeface="ＭＳ Ｐゴシック" panose="020B0600070205080204" pitchFamily="34" charset="-128"/>
                <a:cs typeface="Times New Roman" panose="02020603050405020304" pitchFamily="18" charset="0"/>
              </a:rPr>
              <a:t>the </a:t>
            </a:r>
            <a:r>
              <a:rPr lang="en-US" altLang="en-US" dirty="0" smtClean="0">
                <a:latin typeface="+mn-lt"/>
                <a:ea typeface="ＭＳ Ｐゴシック" panose="020B0600070205080204" pitchFamily="34" charset="-128"/>
                <a:cs typeface="Times New Roman" panose="02020603050405020304" pitchFamily="18" charset="0"/>
              </a:rPr>
              <a:t>Great Depression in 1930s, </a:t>
            </a:r>
            <a:r>
              <a:rPr lang="en-US" altLang="en-US" dirty="0" smtClean="0">
                <a:latin typeface="+mn-lt"/>
                <a:ea typeface="ＭＳ Ｐゴシック" panose="020B0600070205080204" pitchFamily="34" charset="-128"/>
                <a:cs typeface="Times New Roman" panose="02020603050405020304" pitchFamily="18" charset="0"/>
              </a:rPr>
              <a:t>the level of the U.S. government spending has increased </a:t>
            </a:r>
            <a:r>
              <a:rPr lang="en-US" altLang="en-US" dirty="0" smtClean="0">
                <a:latin typeface="+mn-lt"/>
                <a:ea typeface="ＭＳ Ｐゴシック" panose="020B0600070205080204" pitchFamily="34" charset="-128"/>
                <a:cs typeface="Times New Roman" panose="02020603050405020304" pitchFamily="18" charset="0"/>
              </a:rPr>
              <a:t>significantly</a:t>
            </a:r>
          </a:p>
          <a:p>
            <a:r>
              <a:rPr lang="en-US" altLang="en-US" dirty="0" smtClean="0">
                <a:latin typeface="+mn-lt"/>
                <a:ea typeface="ＭＳ Ｐゴシック" panose="020B0600070205080204" pitchFamily="34" charset="-128"/>
                <a:cs typeface="Times New Roman" panose="02020603050405020304" pitchFamily="18" charset="0"/>
              </a:rPr>
              <a:t>Models used:</a:t>
            </a:r>
          </a:p>
          <a:p>
            <a:pPr algn="ctr">
              <a:buFont typeface="Wingdings" pitchFamily="2" charset="2"/>
              <a:buChar char="q"/>
            </a:pPr>
            <a:r>
              <a:rPr lang="en-US" altLang="en-US" dirty="0" smtClean="0">
                <a:latin typeface="+mn-lt"/>
                <a:ea typeface="ＭＳ Ｐゴシック" panose="020B0600070205080204" pitchFamily="34" charset="-128"/>
                <a:cs typeface="Times New Roman" panose="02020603050405020304" pitchFamily="18" charset="0"/>
              </a:rPr>
              <a:t>Increased taxation</a:t>
            </a:r>
          </a:p>
          <a:p>
            <a:pPr algn="ctr">
              <a:buFont typeface="Wingdings" pitchFamily="2" charset="2"/>
              <a:buChar char="q"/>
            </a:pPr>
            <a:r>
              <a:rPr lang="en-US" altLang="en-US" dirty="0" smtClean="0">
                <a:latin typeface="+mn-lt"/>
                <a:ea typeface="ＭＳ Ｐゴシック" panose="020B0600070205080204" pitchFamily="34" charset="-128"/>
                <a:cs typeface="Times New Roman" panose="02020603050405020304" pitchFamily="18" charset="0"/>
              </a:rPr>
              <a:t>Strong Labor Unions</a:t>
            </a:r>
          </a:p>
          <a:p>
            <a:pPr algn="ctr">
              <a:buFont typeface="Wingdings" pitchFamily="2" charset="2"/>
              <a:buChar char="q"/>
            </a:pPr>
            <a:r>
              <a:rPr lang="en-US" altLang="en-US" dirty="0">
                <a:latin typeface="+mn-lt"/>
                <a:ea typeface="ＭＳ Ｐゴシック" panose="020B0600070205080204" pitchFamily="34" charset="-128"/>
                <a:cs typeface="Times New Roman" panose="02020603050405020304" pitchFamily="18" charset="0"/>
              </a:rPr>
              <a:t> </a:t>
            </a:r>
            <a:r>
              <a:rPr lang="en-US" altLang="en-US" dirty="0" smtClean="0">
                <a:latin typeface="+mn-lt"/>
                <a:ea typeface="ＭＳ Ｐゴシック" panose="020B0600070205080204" pitchFamily="34" charset="-128"/>
                <a:cs typeface="Times New Roman" panose="02020603050405020304" pitchFamily="18" charset="0"/>
              </a:rPr>
              <a:t>increased government interference</a:t>
            </a:r>
          </a:p>
          <a:p>
            <a:r>
              <a:rPr lang="en-US" altLang="en-US" dirty="0" smtClean="0">
                <a:latin typeface="+mn-lt"/>
                <a:ea typeface="ＭＳ Ｐゴシック" panose="020B0600070205080204" pitchFamily="34" charset="-128"/>
                <a:cs typeface="Times New Roman" panose="02020603050405020304" pitchFamily="18" charset="0"/>
              </a:rPr>
              <a:t>The period was relatively stable except for the initial years because of the post World War and Korean War in 1950s</a:t>
            </a:r>
          </a:p>
          <a:p>
            <a:r>
              <a:rPr lang="en-US" altLang="en-US" dirty="0" smtClean="0">
                <a:latin typeface="+mn-lt"/>
                <a:ea typeface="ＭＳ Ｐゴシック" panose="020B0600070205080204" pitchFamily="34" charset="-128"/>
                <a:cs typeface="Times New Roman" panose="02020603050405020304" pitchFamily="18" charset="0"/>
              </a:rPr>
              <a:t>The expansionary fiscal policies were effective because of the high growth recorded in the 1960s</a:t>
            </a:r>
          </a:p>
          <a:p>
            <a:endParaRPr lang="en-US" altLang="en-US" dirty="0" smtClean="0">
              <a:latin typeface="+mn-lt"/>
              <a:ea typeface="ＭＳ Ｐゴシック" panose="020B0600070205080204" pitchFamily="34" charset="-128"/>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629841" y="220135"/>
            <a:ext cx="2949178" cy="1075266"/>
          </a:xfrm>
        </p:spPr>
        <p:txBody>
          <a:bodyPr>
            <a:normAutofit/>
          </a:bodyPr>
          <a:lstStyle/>
          <a:p>
            <a:r>
              <a:rPr lang="en-US" altLang="en-US" sz="3200" dirty="0">
                <a:ea typeface="ＭＳ Ｐゴシック" panose="020B0600070205080204" pitchFamily="34" charset="-128"/>
                <a:cs typeface="Arial" panose="020B0604020202020204" pitchFamily="34" charset="0"/>
              </a:rPr>
              <a:t>Fiscal Policy Actions</a:t>
            </a:r>
          </a:p>
        </p:txBody>
      </p:sp>
      <p:sp>
        <p:nvSpPr>
          <p:cNvPr id="2" name="Content Placeholder 1"/>
          <p:cNvSpPr>
            <a:spLocks noGrp="1"/>
          </p:cNvSpPr>
          <p:nvPr>
            <p:ph idx="1"/>
          </p:nvPr>
        </p:nvSpPr>
        <p:spPr>
          <a:xfrm>
            <a:off x="5181600" y="220132"/>
            <a:ext cx="3721100" cy="6180667"/>
          </a:xfrm>
        </p:spPr>
        <p:txBody>
          <a:bodyPr/>
          <a:lstStyle/>
          <a:p>
            <a:r>
              <a:rPr lang="en-US" sz="1500" dirty="0" smtClean="0"/>
              <a:t>Welfare Spending trends</a:t>
            </a:r>
          </a:p>
          <a:p>
            <a:endParaRPr lang="en-US" dirty="0"/>
          </a:p>
          <a:p>
            <a:endParaRPr lang="en-US" dirty="0" smtClean="0"/>
          </a:p>
          <a:p>
            <a:endParaRPr lang="en-US" sz="1500" dirty="0" smtClean="0"/>
          </a:p>
          <a:p>
            <a:r>
              <a:rPr lang="en-US" sz="1500" dirty="0" smtClean="0"/>
              <a:t>Perce</a:t>
            </a:r>
          </a:p>
          <a:p>
            <a:endParaRPr lang="en-US" sz="1500" dirty="0"/>
          </a:p>
          <a:p>
            <a:r>
              <a:rPr lang="en-US" sz="1500" dirty="0" smtClean="0"/>
              <a:t>Gross Public Debt</a:t>
            </a:r>
          </a:p>
          <a:p>
            <a:endParaRPr lang="en-US" sz="1500" dirty="0"/>
          </a:p>
          <a:p>
            <a:endParaRPr lang="en-US" sz="1500" dirty="0" smtClean="0"/>
          </a:p>
          <a:p>
            <a:endParaRPr lang="en-US" sz="1500" dirty="0" smtClean="0"/>
          </a:p>
          <a:p>
            <a:endParaRPr lang="en-US" sz="1500" dirty="0"/>
          </a:p>
          <a:p>
            <a:pPr marL="0" indent="0">
              <a:buNone/>
            </a:pPr>
            <a:endParaRPr lang="en-US" sz="1500" dirty="0" smtClean="0"/>
          </a:p>
          <a:p>
            <a:pPr marL="0" indent="0">
              <a:buNone/>
            </a:pPr>
            <a:endParaRPr lang="en-US" sz="1500" dirty="0"/>
          </a:p>
          <a:p>
            <a:r>
              <a:rPr lang="en-US" sz="1500" dirty="0" smtClean="0"/>
              <a:t>Total Government </a:t>
            </a:r>
            <a:r>
              <a:rPr lang="en-US" sz="1500" dirty="0" smtClean="0"/>
              <a:t>Spending</a:t>
            </a:r>
            <a:endParaRPr lang="en-US" sz="1500" dirty="0" smtClean="0"/>
          </a:p>
          <a:p>
            <a:pPr marL="0" indent="0">
              <a:buNone/>
            </a:pPr>
            <a:endParaRPr lang="en-US" sz="1500" dirty="0" smtClean="0"/>
          </a:p>
          <a:p>
            <a:pPr marL="0" indent="0">
              <a:buNone/>
            </a:pPr>
            <a:endParaRPr lang="en-US" dirty="0"/>
          </a:p>
        </p:txBody>
      </p:sp>
      <p:sp>
        <p:nvSpPr>
          <p:cNvPr id="3" name="Text Placeholder 2"/>
          <p:cNvSpPr>
            <a:spLocks noGrp="1"/>
          </p:cNvSpPr>
          <p:nvPr>
            <p:ph type="body" sz="half" idx="2"/>
          </p:nvPr>
        </p:nvSpPr>
        <p:spPr>
          <a:xfrm>
            <a:off x="629840" y="1143000"/>
            <a:ext cx="4399360" cy="4844982"/>
          </a:xfrm>
        </p:spPr>
        <p:txBody>
          <a:bodyPr>
            <a:noAutofit/>
          </a:bodyPr>
          <a:lstStyle/>
          <a:p>
            <a:pPr marL="171450" indent="-171450">
              <a:buFont typeface="Arial" pitchFamily="34" charset="0"/>
              <a:buChar char="•"/>
            </a:pPr>
            <a:r>
              <a:rPr lang="en-US" sz="1900" dirty="0" smtClean="0"/>
              <a:t>The decade benefited from the expansionary fiscal strategies </a:t>
            </a:r>
          </a:p>
          <a:p>
            <a:pPr marL="171450" indent="-171450">
              <a:buFont typeface="Arial" pitchFamily="34" charset="0"/>
              <a:buChar char="•"/>
            </a:pPr>
            <a:r>
              <a:rPr lang="en-US" sz="1900" dirty="0" smtClean="0"/>
              <a:t>1950 was characterized by inflationary pressure </a:t>
            </a:r>
          </a:p>
          <a:p>
            <a:pPr marL="171450" indent="-171450">
              <a:buFont typeface="Arial" pitchFamily="34" charset="0"/>
              <a:buChar char="•"/>
            </a:pPr>
            <a:r>
              <a:rPr lang="en-US" sz="1900" dirty="0" smtClean="0"/>
              <a:t>Government reacted by increasing the expenditure and reducing the taxation to facilitate economi</a:t>
            </a:r>
            <a:r>
              <a:rPr lang="en-US" sz="1900" dirty="0" smtClean="0"/>
              <a:t>c recovery</a:t>
            </a:r>
          </a:p>
          <a:p>
            <a:pPr marL="171450" indent="-171450">
              <a:buFont typeface="Arial" pitchFamily="34" charset="0"/>
              <a:buChar char="•"/>
            </a:pPr>
            <a:r>
              <a:rPr lang="en-US" sz="1900" dirty="0" smtClean="0"/>
              <a:t>The total government spending in 1950 was </a:t>
            </a:r>
            <a:r>
              <a:rPr lang="en-US" sz="1900" b="1" dirty="0" smtClean="0"/>
              <a:t>$75B</a:t>
            </a:r>
          </a:p>
          <a:p>
            <a:pPr marL="171450" indent="-171450">
              <a:buFont typeface="Arial" pitchFamily="34" charset="0"/>
              <a:buChar char="•"/>
            </a:pPr>
            <a:r>
              <a:rPr lang="en-US" sz="1900" dirty="0" smtClean="0"/>
              <a:t>Compared to </a:t>
            </a:r>
            <a:r>
              <a:rPr lang="en-US" sz="1900" b="1" dirty="0" smtClean="0"/>
              <a:t>$100B</a:t>
            </a:r>
            <a:r>
              <a:rPr lang="en-US" sz="1900" dirty="0" smtClean="0"/>
              <a:t> in 1952</a:t>
            </a:r>
          </a:p>
          <a:p>
            <a:pPr marL="171450" indent="-171450">
              <a:buFont typeface="Arial" pitchFamily="34" charset="0"/>
              <a:buChar char="•"/>
            </a:pPr>
            <a:r>
              <a:rPr lang="en-US" sz="1900" dirty="0" smtClean="0"/>
              <a:t>To sustain the spending habit, the government increased the amount of borrowing </a:t>
            </a:r>
            <a:endParaRPr lang="en-US" sz="1900" dirty="0"/>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4724400"/>
            <a:ext cx="3629025" cy="188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67696" y="533401"/>
            <a:ext cx="3552825" cy="1600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67696" y="2590800"/>
            <a:ext cx="3495675" cy="180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normAutofit/>
          </a:bodyPr>
          <a:lstStyle/>
          <a:p>
            <a:r>
              <a:rPr lang="en-US" altLang="en-US" sz="3200" dirty="0">
                <a:ea typeface="ＭＳ Ｐゴシック" panose="020B0600070205080204" pitchFamily="34" charset="-128"/>
                <a:cs typeface="Arial" panose="020B0604020202020204" pitchFamily="34" charset="0"/>
              </a:rPr>
              <a:t>Fiscal Policy Impact</a:t>
            </a:r>
          </a:p>
        </p:txBody>
      </p:sp>
      <p:sp>
        <p:nvSpPr>
          <p:cNvPr id="17411" name="Content Placeholder 2"/>
          <p:cNvSpPr>
            <a:spLocks noGrp="1"/>
          </p:cNvSpPr>
          <p:nvPr>
            <p:ph idx="1"/>
          </p:nvPr>
        </p:nvSpPr>
        <p:spPr>
          <a:xfrm>
            <a:off x="609600" y="1371600"/>
            <a:ext cx="8229600" cy="5105400"/>
          </a:xfrm>
        </p:spPr>
        <p:txBody>
          <a:bodyPr>
            <a:normAutofit/>
          </a:bodyPr>
          <a:lstStyle/>
          <a:p>
            <a:r>
              <a:rPr lang="en-US" altLang="en-US" sz="2200" dirty="0" smtClean="0">
                <a:latin typeface="+mn-lt"/>
                <a:ea typeface="ＭＳ Ｐゴシック" panose="020B0600070205080204" pitchFamily="34" charset="-128"/>
                <a:cs typeface="Times New Roman" panose="02020603050405020304" pitchFamily="18" charset="0"/>
              </a:rPr>
              <a:t>Eisenhower’s economic stimulus policies had positive outcomes</a:t>
            </a:r>
            <a:endParaRPr lang="en-US" altLang="en-US" sz="2200" dirty="0" smtClean="0">
              <a:latin typeface="+mn-lt"/>
              <a:ea typeface="ＭＳ Ｐゴシック" panose="020B0600070205080204" pitchFamily="34" charset="-128"/>
              <a:cs typeface="Times New Roman" panose="02020603050405020304" pitchFamily="18" charset="0"/>
            </a:endParaRPr>
          </a:p>
          <a:p>
            <a:r>
              <a:rPr lang="en-US" altLang="en-US" sz="2200" dirty="0" smtClean="0">
                <a:latin typeface="+mn-lt"/>
                <a:ea typeface="ＭＳ Ｐゴシック" panose="020B0600070205080204" pitchFamily="34" charset="-128"/>
                <a:cs typeface="Times New Roman" panose="02020603050405020304" pitchFamily="18" charset="0"/>
              </a:rPr>
              <a:t>A </a:t>
            </a:r>
            <a:r>
              <a:rPr lang="en-US" altLang="en-US" sz="2200" dirty="0" smtClean="0">
                <a:latin typeface="+mn-lt"/>
                <a:ea typeface="ＭＳ Ｐゴシック" panose="020B0600070205080204" pitchFamily="34" charset="-128"/>
                <a:cs typeface="Times New Roman" panose="02020603050405020304" pitchFamily="18" charset="0"/>
              </a:rPr>
              <a:t>key positive effect of the expansionary policies relate to the increment in the Real Exports </a:t>
            </a:r>
            <a:r>
              <a:rPr lang="en-US" altLang="en-US" sz="2200" dirty="0" smtClean="0">
                <a:latin typeface="+mn-lt"/>
                <a:ea typeface="ＭＳ Ｐゴシック" panose="020B0600070205080204" pitchFamily="34" charset="-128"/>
                <a:cs typeface="Times New Roman" panose="02020603050405020304" pitchFamily="18" charset="0"/>
              </a:rPr>
              <a:t>in subsequent years after 1952.</a:t>
            </a:r>
            <a:endParaRPr lang="en-US" altLang="en-US" sz="2200" dirty="0" smtClean="0">
              <a:latin typeface="+mn-lt"/>
              <a:ea typeface="ＭＳ Ｐゴシック" panose="020B0600070205080204" pitchFamily="34" charset="-128"/>
              <a:cs typeface="Times New Roman" panose="02020603050405020304" pitchFamily="18" charset="0"/>
            </a:endParaRPr>
          </a:p>
          <a:p>
            <a:r>
              <a:rPr lang="en-US" altLang="en-US" sz="2200" dirty="0" smtClean="0">
                <a:latin typeface="+mn-lt"/>
                <a:ea typeface="ＭＳ Ｐゴシック" panose="020B0600070205080204" pitchFamily="34" charset="-128"/>
                <a:cs typeface="Times New Roman" panose="02020603050405020304" pitchFamily="18" charset="0"/>
              </a:rPr>
              <a:t> Positive effects of increased government spending include;-</a:t>
            </a:r>
          </a:p>
          <a:p>
            <a:pPr algn="ctr">
              <a:buFont typeface="Wingdings" pitchFamily="2" charset="2"/>
              <a:buChar char="v"/>
            </a:pPr>
            <a:r>
              <a:rPr lang="en-US" altLang="en-US" sz="2200" dirty="0" smtClean="0">
                <a:latin typeface="+mn-lt"/>
                <a:ea typeface="ＭＳ Ｐゴシック" panose="020B0600070205080204" pitchFamily="34" charset="-128"/>
                <a:cs typeface="Times New Roman" panose="02020603050405020304" pitchFamily="18" charset="0"/>
              </a:rPr>
              <a:t>Drop in Unemployment Rate to </a:t>
            </a:r>
            <a:r>
              <a:rPr lang="en-US" altLang="en-US" sz="2200" dirty="0" smtClean="0">
                <a:latin typeface="+mn-lt"/>
                <a:ea typeface="ＭＳ Ｐゴシック" panose="020B0600070205080204" pitchFamily="34" charset="-128"/>
                <a:cs typeface="Times New Roman" panose="02020603050405020304" pitchFamily="18" charset="0"/>
              </a:rPr>
              <a:t>2.9% in 1952</a:t>
            </a:r>
            <a:endParaRPr lang="en-US" altLang="en-US" sz="2200" dirty="0" smtClean="0">
              <a:latin typeface="+mn-lt"/>
              <a:ea typeface="ＭＳ Ｐゴシック" panose="020B0600070205080204" pitchFamily="34" charset="-128"/>
              <a:cs typeface="Times New Roman" panose="02020603050405020304" pitchFamily="18" charset="0"/>
            </a:endParaRPr>
          </a:p>
          <a:p>
            <a:pPr algn="ctr">
              <a:buFont typeface="Wingdings" pitchFamily="2" charset="2"/>
              <a:buChar char="v"/>
            </a:pPr>
            <a:r>
              <a:rPr lang="en-US" altLang="en-US" sz="2200" dirty="0" smtClean="0">
                <a:latin typeface="+mn-lt"/>
                <a:ea typeface="ＭＳ Ｐゴシック" panose="020B0600070205080204" pitchFamily="34" charset="-128"/>
                <a:cs typeface="Times New Roman" panose="02020603050405020304" pitchFamily="18" charset="0"/>
              </a:rPr>
              <a:t>Emergency of new industries </a:t>
            </a:r>
          </a:p>
          <a:p>
            <a:pPr algn="ctr">
              <a:buFont typeface="Wingdings" pitchFamily="2" charset="2"/>
              <a:buChar char="v"/>
            </a:pPr>
            <a:r>
              <a:rPr lang="en-US" altLang="en-US" sz="2200" dirty="0" smtClean="0">
                <a:latin typeface="+mn-lt"/>
                <a:ea typeface="ＭＳ Ｐゴシック" panose="020B0600070205080204" pitchFamily="34" charset="-128"/>
                <a:cs typeface="Times New Roman" panose="02020603050405020304" pitchFamily="18" charset="0"/>
              </a:rPr>
              <a:t>CPI rose to 26.5 in 1952 from 23.5 in 1950</a:t>
            </a:r>
          </a:p>
          <a:p>
            <a:pPr algn="ctr">
              <a:buFont typeface="Wingdings" pitchFamily="2" charset="2"/>
              <a:buChar char="v"/>
            </a:pPr>
            <a:r>
              <a:rPr lang="en-US" altLang="en-US" sz="2200" dirty="0" smtClean="0">
                <a:latin typeface="+mn-lt"/>
                <a:ea typeface="ＭＳ Ｐゴシック" panose="020B0600070205080204" pitchFamily="34" charset="-128"/>
                <a:cs typeface="Times New Roman" panose="02020603050405020304" pitchFamily="18" charset="0"/>
              </a:rPr>
              <a:t>Real GDP output rose to $2423B in 1952</a:t>
            </a:r>
          </a:p>
          <a:p>
            <a:pPr algn="ctr">
              <a:buFont typeface="Wingdings" pitchFamily="2" charset="2"/>
              <a:buChar char="v"/>
            </a:pPr>
            <a:r>
              <a:rPr lang="en-US" altLang="en-US" sz="2200" dirty="0" smtClean="0">
                <a:latin typeface="+mn-lt"/>
                <a:ea typeface="ＭＳ Ｐゴシック" panose="020B0600070205080204" pitchFamily="34" charset="-128"/>
                <a:cs typeface="Times New Roman" panose="02020603050405020304" pitchFamily="18" charset="0"/>
              </a:rPr>
              <a:t>Real export rose to $83.66B in 1952</a:t>
            </a:r>
          </a:p>
          <a:p>
            <a:pPr algn="ctr">
              <a:buFont typeface="Wingdings" pitchFamily="2" charset="2"/>
              <a:buChar char="v"/>
            </a:pPr>
            <a:r>
              <a:rPr lang="en-US" altLang="en-US" sz="2200" dirty="0" smtClean="0">
                <a:latin typeface="+mn-lt"/>
                <a:ea typeface="ＭＳ Ｐゴシック" panose="020B0600070205080204" pitchFamily="34" charset="-128"/>
                <a:cs typeface="Times New Roman" panose="02020603050405020304" pitchFamily="18" charset="0"/>
              </a:rPr>
              <a:t>Real import rose to $74.96B in 1952 </a:t>
            </a:r>
            <a:endParaRPr lang="en-US" altLang="en-US" sz="2200" dirty="0" smtClean="0">
              <a:latin typeface="+mn-lt"/>
              <a:ea typeface="ＭＳ Ｐゴシック" panose="020B0600070205080204" pitchFamily="34" charset="-128"/>
              <a:cs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599872" y="189571"/>
            <a:ext cx="8382000" cy="801029"/>
          </a:xfrm>
        </p:spPr>
        <p:txBody>
          <a:bodyPr>
            <a:normAutofit/>
          </a:bodyPr>
          <a:lstStyle/>
          <a:p>
            <a:r>
              <a:rPr lang="en-US" altLang="en-US" sz="3200" dirty="0">
                <a:ea typeface="ＭＳ Ｐゴシック" panose="020B0600070205080204" pitchFamily="34" charset="-128"/>
                <a:cs typeface="Arial" panose="020B0604020202020204" pitchFamily="34" charset="0"/>
              </a:rPr>
              <a:t>Monetary Policy</a:t>
            </a:r>
          </a:p>
        </p:txBody>
      </p:sp>
      <p:sp>
        <p:nvSpPr>
          <p:cNvPr id="18435" name="Content Placeholder 2"/>
          <p:cNvSpPr>
            <a:spLocks noGrp="1"/>
          </p:cNvSpPr>
          <p:nvPr>
            <p:ph idx="1"/>
          </p:nvPr>
        </p:nvSpPr>
        <p:spPr>
          <a:xfrm>
            <a:off x="599872" y="990600"/>
            <a:ext cx="8391728" cy="5257800"/>
          </a:xfrm>
        </p:spPr>
        <p:txBody>
          <a:bodyPr>
            <a:normAutofit/>
          </a:bodyPr>
          <a:lstStyle/>
          <a:p>
            <a:r>
              <a:rPr lang="en-US" altLang="en-US" sz="2400" dirty="0" smtClean="0">
                <a:latin typeface="Times New Roman" panose="02020603050405020304" pitchFamily="18" charset="0"/>
                <a:ea typeface="ＭＳ Ｐゴシック" panose="020B0600070205080204" pitchFamily="34" charset="-128"/>
                <a:cs typeface="Times New Roman" panose="02020603050405020304" pitchFamily="18" charset="0"/>
              </a:rPr>
              <a:t>Liquidity </a:t>
            </a:r>
            <a:r>
              <a:rPr lang="en-US" altLang="en-US" sz="2400" dirty="0">
                <a:latin typeface="Times New Roman" panose="02020603050405020304" pitchFamily="18" charset="0"/>
                <a:ea typeface="ＭＳ Ｐゴシック" panose="020B0600070205080204" pitchFamily="34" charset="-128"/>
                <a:cs typeface="Times New Roman" panose="02020603050405020304" pitchFamily="18" charset="0"/>
              </a:rPr>
              <a:t>actions taken to respond to financial stress include;-</a:t>
            </a:r>
          </a:p>
          <a:p>
            <a:pPr algn="ctr">
              <a:buFont typeface="Wingdings" pitchFamily="2" charset="2"/>
              <a:buChar char="ü"/>
            </a:pPr>
            <a:r>
              <a:rPr lang="en-US" altLang="en-US" sz="2400" dirty="0">
                <a:latin typeface="Times New Roman" panose="02020603050405020304" pitchFamily="18" charset="0"/>
                <a:ea typeface="ＭＳ Ｐゴシック" panose="020B0600070205080204" pitchFamily="34" charset="-128"/>
                <a:cs typeface="Times New Roman" panose="02020603050405020304" pitchFamily="18" charset="0"/>
              </a:rPr>
              <a:t>Discount Rate, </a:t>
            </a:r>
          </a:p>
          <a:p>
            <a:pPr algn="ctr">
              <a:buFont typeface="Wingdings" pitchFamily="2" charset="2"/>
              <a:buChar char="ü"/>
            </a:pPr>
            <a:r>
              <a:rPr lang="en-US" altLang="en-US" sz="2400" dirty="0">
                <a:latin typeface="Times New Roman" panose="02020603050405020304" pitchFamily="18" charset="0"/>
                <a:ea typeface="ＭＳ Ｐゴシック" panose="020B0600070205080204" pitchFamily="34" charset="-128"/>
                <a:cs typeface="Times New Roman" panose="02020603050405020304" pitchFamily="18" charset="0"/>
              </a:rPr>
              <a:t>Increases in prime bank-loan </a:t>
            </a:r>
            <a:r>
              <a:rPr lang="en-US" altLang="en-US" sz="2400" dirty="0" smtClean="0">
                <a:latin typeface="Times New Roman" panose="02020603050405020304" pitchFamily="18" charset="0"/>
                <a:ea typeface="ＭＳ Ｐゴシック" panose="020B0600070205080204" pitchFamily="34" charset="-128"/>
                <a:cs typeface="Times New Roman" panose="02020603050405020304" pitchFamily="18" charset="0"/>
              </a:rPr>
              <a:t>Rates (Reserve Requirements) </a:t>
            </a:r>
            <a:endParaRPr lang="en-US" altLang="en-US" sz="2400" dirty="0">
              <a:latin typeface="Times New Roman" panose="02020603050405020304" pitchFamily="18" charset="0"/>
              <a:ea typeface="ＭＳ Ｐゴシック" panose="020B0600070205080204" pitchFamily="34" charset="-128"/>
              <a:cs typeface="Times New Roman" panose="02020603050405020304" pitchFamily="18" charset="0"/>
            </a:endParaRPr>
          </a:p>
          <a:p>
            <a:pPr algn="ctr">
              <a:buFont typeface="Wingdings" pitchFamily="2" charset="2"/>
              <a:buChar char="ü"/>
            </a:pPr>
            <a:r>
              <a:rPr lang="en-US" altLang="en-US" sz="2400" dirty="0">
                <a:latin typeface="Times New Roman" panose="02020603050405020304" pitchFamily="18" charset="0"/>
                <a:ea typeface="ＭＳ Ｐゴシック" panose="020B0600070205080204" pitchFamily="34" charset="-128"/>
                <a:cs typeface="Times New Roman" panose="02020603050405020304" pitchFamily="18" charset="0"/>
              </a:rPr>
              <a:t>Federal Funds </a:t>
            </a:r>
            <a:r>
              <a:rPr lang="en-US" altLang="en-US" sz="2400" dirty="0" smtClean="0">
                <a:latin typeface="Times New Roman" panose="02020603050405020304" pitchFamily="18" charset="0"/>
                <a:ea typeface="ＭＳ Ｐゴシック" panose="020B0600070205080204" pitchFamily="34" charset="-128"/>
                <a:cs typeface="Times New Roman" panose="02020603050405020304" pitchFamily="18" charset="0"/>
              </a:rPr>
              <a:t>Rates (Discount Rate)</a:t>
            </a:r>
            <a:endParaRPr lang="en-US" altLang="en-US" sz="2400" dirty="0">
              <a:latin typeface="Times New Roman" panose="02020603050405020304" pitchFamily="18" charset="0"/>
              <a:ea typeface="ＭＳ Ｐゴシック" panose="020B0600070205080204" pitchFamily="34" charset="-128"/>
              <a:cs typeface="Times New Roman" panose="02020603050405020304" pitchFamily="18" charset="0"/>
            </a:endParaRPr>
          </a:p>
          <a:p>
            <a:r>
              <a:rPr lang="en-US" altLang="en-US" sz="2400" dirty="0">
                <a:latin typeface="Times New Roman" panose="02020603050405020304" pitchFamily="18" charset="0"/>
                <a:ea typeface="ＭＳ Ｐゴシック" panose="020B0600070205080204" pitchFamily="34" charset="-128"/>
                <a:cs typeface="Times New Roman" panose="02020603050405020304" pitchFamily="18" charset="0"/>
              </a:rPr>
              <a:t> Increases in price levels forces the Federal Reserve to increase the money supply by lowering the short-term interest rates</a:t>
            </a:r>
          </a:p>
          <a:p>
            <a:r>
              <a:rPr lang="en-US" altLang="en-US" sz="2400" dirty="0">
                <a:latin typeface="Times New Roman" panose="02020603050405020304" pitchFamily="18" charset="0"/>
                <a:ea typeface="ＭＳ Ｐゴシック" panose="020B0600070205080204" pitchFamily="34" charset="-128"/>
                <a:cs typeface="Times New Roman" panose="02020603050405020304" pitchFamily="18" charset="0"/>
              </a:rPr>
              <a:t>Conversely, a constricting economic growth forces the Federal Reserve to increase the interest rate using the Open-Market Operations (OMO)</a:t>
            </a:r>
          </a:p>
          <a:p>
            <a:endParaRPr lang="en-US" altLang="en-US" sz="2400" dirty="0" smtClean="0">
              <a:latin typeface="Times New Roman" panose="02020603050405020304" pitchFamily="18" charset="0"/>
              <a:ea typeface="ＭＳ Ｐゴシック" panose="020B0600070205080204" pitchFamily="34" charset="-128"/>
              <a:cs typeface="Times New Roman" panose="0202060305040502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normAutofit/>
          </a:bodyPr>
          <a:lstStyle/>
          <a:p>
            <a:r>
              <a:rPr lang="en-US" altLang="en-US" sz="3200" dirty="0">
                <a:ea typeface="ＭＳ Ｐゴシック" panose="020B0600070205080204" pitchFamily="34" charset="-128"/>
                <a:cs typeface="Arial" panose="020B0604020202020204" pitchFamily="34" charset="0"/>
              </a:rPr>
              <a:t>Monetary Policy Actions</a:t>
            </a:r>
          </a:p>
        </p:txBody>
      </p:sp>
      <p:sp>
        <p:nvSpPr>
          <p:cNvPr id="19459" name="Content Placeholder 2"/>
          <p:cNvSpPr>
            <a:spLocks noGrp="1"/>
          </p:cNvSpPr>
          <p:nvPr>
            <p:ph idx="1"/>
          </p:nvPr>
        </p:nvSpPr>
        <p:spPr>
          <a:xfrm>
            <a:off x="628650" y="1219200"/>
            <a:ext cx="8382000" cy="4876800"/>
          </a:xfrm>
        </p:spPr>
        <p:txBody>
          <a:bodyPr>
            <a:noAutofit/>
          </a:bodyPr>
          <a:lstStyle/>
          <a:p>
            <a:r>
              <a:rPr lang="en-US" altLang="en-US" sz="1900" dirty="0" smtClean="0">
                <a:latin typeface="Times New Roman" panose="02020603050405020304" pitchFamily="18" charset="0"/>
                <a:ea typeface="ＭＳ Ｐゴシック" panose="020B0600070205080204" pitchFamily="34" charset="-128"/>
                <a:cs typeface="Times New Roman" panose="02020603050405020304" pitchFamily="18" charset="0"/>
              </a:rPr>
              <a:t>Since 1970, the U.S. Federal Reserve utilizes the monetary policies to prevent the escalation of the inflation rate. </a:t>
            </a:r>
          </a:p>
          <a:p>
            <a:r>
              <a:rPr lang="en-US" altLang="en-US" sz="1900" dirty="0" smtClean="0">
                <a:latin typeface="Times New Roman" panose="02020603050405020304" pitchFamily="18" charset="0"/>
                <a:ea typeface="ＭＳ Ｐゴシック" panose="020B0600070205080204" pitchFamily="34" charset="-128"/>
                <a:cs typeface="Times New Roman" panose="02020603050405020304" pitchFamily="18" charset="0"/>
              </a:rPr>
              <a:t>The Federal Reserve used a </a:t>
            </a:r>
            <a:r>
              <a:rPr lang="en-US" altLang="en-US" sz="1900" dirty="0" err="1" smtClean="0">
                <a:latin typeface="Times New Roman" panose="02020603050405020304" pitchFamily="18" charset="0"/>
                <a:ea typeface="ＭＳ Ｐゴシック" panose="020B0600070205080204" pitchFamily="34" charset="-128"/>
                <a:cs typeface="Times New Roman" panose="02020603050405020304" pitchFamily="18" charset="0"/>
              </a:rPr>
              <a:t>contractionary</a:t>
            </a:r>
            <a:r>
              <a:rPr lang="en-US" altLang="en-US" sz="1900" dirty="0" smtClean="0">
                <a:latin typeface="Times New Roman" panose="02020603050405020304" pitchFamily="18" charset="0"/>
                <a:ea typeface="ＭＳ Ｐゴシック" panose="020B0600070205080204" pitchFamily="34" charset="-128"/>
                <a:cs typeface="Times New Roman" panose="02020603050405020304" pitchFamily="18" charset="0"/>
              </a:rPr>
              <a:t> monetary policies to arrest the </a:t>
            </a:r>
            <a:r>
              <a:rPr lang="en-US" altLang="en-US" sz="1900" dirty="0" smtClean="0">
                <a:latin typeface="Times New Roman" panose="02020603050405020304" pitchFamily="18" charset="0"/>
                <a:ea typeface="ＭＳ Ｐゴシック" panose="020B0600070205080204" pitchFamily="34" charset="-128"/>
                <a:cs typeface="Times New Roman" panose="02020603050405020304" pitchFamily="18" charset="0"/>
              </a:rPr>
              <a:t>inflationary pressure in 1950-1952</a:t>
            </a:r>
          </a:p>
          <a:p>
            <a:r>
              <a:rPr lang="en-US" altLang="en-US" sz="1900" dirty="0" smtClean="0">
                <a:latin typeface="Times New Roman" panose="02020603050405020304" pitchFamily="18" charset="0"/>
                <a:ea typeface="ＭＳ Ｐゴシック" panose="020B0600070205080204" pitchFamily="34" charset="-128"/>
                <a:cs typeface="Times New Roman" panose="02020603050405020304" pitchFamily="18" charset="0"/>
              </a:rPr>
              <a:t>Initially</a:t>
            </a:r>
            <a:r>
              <a:rPr lang="en-US" altLang="en-US" sz="1900" dirty="0" smtClean="0">
                <a:latin typeface="Times New Roman" panose="02020603050405020304" pitchFamily="18" charset="0"/>
                <a:ea typeface="ＭＳ Ｐゴシック" panose="020B0600070205080204" pitchFamily="34" charset="-128"/>
                <a:cs typeface="Times New Roman" panose="02020603050405020304" pitchFamily="18" charset="0"/>
              </a:rPr>
              <a:t>, the Federal Reserve adopted the liquidity action </a:t>
            </a:r>
            <a:r>
              <a:rPr lang="en-US" altLang="en-US" sz="1900" dirty="0" smtClean="0">
                <a:latin typeface="Times New Roman" panose="02020603050405020304" pitchFamily="18" charset="0"/>
                <a:ea typeface="ＭＳ Ｐゴシック" panose="020B0600070205080204" pitchFamily="34" charset="-128"/>
                <a:cs typeface="Times New Roman" panose="02020603050405020304" pitchFamily="18" charset="0"/>
              </a:rPr>
              <a:t>by </a:t>
            </a:r>
            <a:r>
              <a:rPr lang="en-US" altLang="en-US" sz="1900" dirty="0" smtClean="0">
                <a:latin typeface="Times New Roman" panose="02020603050405020304" pitchFamily="18" charset="0"/>
                <a:ea typeface="ＭＳ Ｐゴシック" panose="020B0600070205080204" pitchFamily="34" charset="-128"/>
                <a:cs typeface="Times New Roman" panose="02020603050405020304" pitchFamily="18" charset="0"/>
              </a:rPr>
              <a:t>cutting the  discount rate and extending the term loans to the commercial banks. </a:t>
            </a:r>
          </a:p>
          <a:p>
            <a:r>
              <a:rPr lang="en-US" altLang="en-US" sz="1900" dirty="0" smtClean="0">
                <a:latin typeface="Times New Roman" panose="02020603050405020304" pitchFamily="18" charset="0"/>
                <a:ea typeface="ＭＳ Ｐゴシック" panose="020B0600070205080204" pitchFamily="34" charset="-128"/>
                <a:cs typeface="Times New Roman" panose="02020603050405020304" pitchFamily="18" charset="0"/>
              </a:rPr>
              <a:t>The Federal further reduced the Federal Fund rates by 50 basis points</a:t>
            </a:r>
          </a:p>
          <a:p>
            <a:r>
              <a:rPr lang="en-US" altLang="en-US" sz="1900" dirty="0" smtClean="0">
                <a:latin typeface="Times New Roman" panose="02020603050405020304" pitchFamily="18" charset="0"/>
                <a:ea typeface="ＭＳ Ｐゴシック" panose="020B0600070205080204" pitchFamily="34" charset="-128"/>
                <a:cs typeface="Times New Roman" panose="02020603050405020304" pitchFamily="18" charset="0"/>
              </a:rPr>
              <a:t>However, the monetary tools failed to yield the expected outcomes because of the continued manifestation of the dysfunctions in the credit market</a:t>
            </a:r>
            <a:endParaRPr lang="en-US" altLang="en-US" sz="1900" dirty="0">
              <a:latin typeface="Times New Roman" panose="02020603050405020304" pitchFamily="18" charset="0"/>
              <a:ea typeface="ＭＳ Ｐゴシック" panose="020B0600070205080204" pitchFamily="34" charset="-128"/>
              <a:cs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normAutofit/>
          </a:bodyPr>
          <a:lstStyle/>
          <a:p>
            <a:r>
              <a:rPr lang="en-US" altLang="en-US" sz="3200" dirty="0">
                <a:ea typeface="ＭＳ Ｐゴシック" panose="020B0600070205080204" pitchFamily="34" charset="-128"/>
                <a:cs typeface="Arial" panose="020B0604020202020204" pitchFamily="34" charset="0"/>
              </a:rPr>
              <a:t>Monetary Policy Impact</a:t>
            </a:r>
          </a:p>
        </p:txBody>
      </p:sp>
      <p:sp>
        <p:nvSpPr>
          <p:cNvPr id="20483" name="Content Placeholder 2"/>
          <p:cNvSpPr>
            <a:spLocks noGrp="1"/>
          </p:cNvSpPr>
          <p:nvPr>
            <p:ph sz="half" idx="1"/>
          </p:nvPr>
        </p:nvSpPr>
        <p:spPr>
          <a:xfrm>
            <a:off x="685800" y="1016334"/>
            <a:ext cx="4572000" cy="5079665"/>
          </a:xfrm>
        </p:spPr>
        <p:txBody>
          <a:bodyPr>
            <a:normAutofit/>
          </a:bodyPr>
          <a:lstStyle/>
          <a:p>
            <a:r>
              <a:rPr lang="en-US" altLang="en-US" sz="1900" dirty="0" smtClean="0">
                <a:latin typeface="+mn-lt"/>
                <a:ea typeface="ＭＳ Ｐゴシック" panose="020B0600070205080204" pitchFamily="34" charset="-128"/>
                <a:cs typeface="Times New Roman" panose="02020603050405020304" pitchFamily="18" charset="0"/>
              </a:rPr>
              <a:t>The period between </a:t>
            </a:r>
            <a:r>
              <a:rPr lang="en-US" altLang="en-US" sz="1900" dirty="0" smtClean="0">
                <a:latin typeface="+mn-lt"/>
                <a:ea typeface="ＭＳ Ｐゴシック" panose="020B0600070205080204" pitchFamily="34" charset="-128"/>
                <a:cs typeface="Times New Roman" panose="02020603050405020304" pitchFamily="18" charset="0"/>
              </a:rPr>
              <a:t>1950 </a:t>
            </a:r>
            <a:r>
              <a:rPr lang="en-US" altLang="en-US" sz="1900" dirty="0" smtClean="0">
                <a:latin typeface="+mn-lt"/>
                <a:ea typeface="ＭＳ Ｐゴシック" panose="020B0600070205080204" pitchFamily="34" charset="-128"/>
                <a:cs typeface="Times New Roman" panose="02020603050405020304" pitchFamily="18" charset="0"/>
              </a:rPr>
              <a:t>to </a:t>
            </a:r>
            <a:r>
              <a:rPr lang="en-US" altLang="en-US" sz="1900" dirty="0" smtClean="0">
                <a:latin typeface="+mn-lt"/>
                <a:ea typeface="ＭＳ Ｐゴシック" panose="020B0600070205080204" pitchFamily="34" charset="-128"/>
                <a:cs typeface="Times New Roman" panose="02020603050405020304" pitchFamily="18" charset="0"/>
              </a:rPr>
              <a:t>1960 </a:t>
            </a:r>
            <a:r>
              <a:rPr lang="en-US" altLang="en-US" sz="1900" dirty="0" smtClean="0">
                <a:latin typeface="+mn-lt"/>
                <a:ea typeface="ＭＳ Ｐゴシック" panose="020B0600070205080204" pitchFamily="34" charset="-128"/>
                <a:cs typeface="Times New Roman" panose="02020603050405020304" pitchFamily="18" charset="0"/>
              </a:rPr>
              <a:t>is characterized by a </a:t>
            </a:r>
            <a:r>
              <a:rPr lang="en-US" sz="1900" b="1" dirty="0" err="1" smtClean="0"/>
              <a:t>contractionary</a:t>
            </a:r>
            <a:r>
              <a:rPr lang="en-US" altLang="en-US" sz="1900" b="1" dirty="0" smtClean="0">
                <a:latin typeface="+mn-lt"/>
                <a:ea typeface="ＭＳ Ｐゴシック" panose="020B0600070205080204" pitchFamily="34" charset="-128"/>
                <a:cs typeface="Times New Roman" panose="02020603050405020304" pitchFamily="18" charset="0"/>
              </a:rPr>
              <a:t> monetary policies</a:t>
            </a:r>
            <a:r>
              <a:rPr lang="en-US" altLang="en-US" sz="1900" dirty="0" smtClean="0">
                <a:latin typeface="+mn-lt"/>
                <a:ea typeface="ＭＳ Ｐゴシック" panose="020B0600070205080204" pitchFamily="34" charset="-128"/>
                <a:cs typeface="Times New Roman" panose="02020603050405020304" pitchFamily="18" charset="0"/>
              </a:rPr>
              <a:t> </a:t>
            </a:r>
          </a:p>
          <a:p>
            <a:r>
              <a:rPr lang="en-US" altLang="en-US" sz="1900" dirty="0" err="1" smtClean="0">
                <a:latin typeface="+mn-lt"/>
                <a:ea typeface="ＭＳ Ｐゴシック" panose="020B0600070205080204" pitchFamily="34" charset="-128"/>
                <a:cs typeface="Times New Roman" panose="02020603050405020304" pitchFamily="18" charset="0"/>
              </a:rPr>
              <a:t>Contractionary</a:t>
            </a:r>
            <a:r>
              <a:rPr lang="en-US" altLang="en-US" sz="1900" dirty="0" smtClean="0">
                <a:latin typeface="+mn-lt"/>
                <a:ea typeface="ＭＳ Ｐゴシック" panose="020B0600070205080204" pitchFamily="34" charset="-128"/>
                <a:cs typeface="Times New Roman" panose="02020603050405020304" pitchFamily="18" charset="0"/>
              </a:rPr>
              <a:t> monetary policies aims to reduce the interest rates and minimize the amount of money supply</a:t>
            </a:r>
          </a:p>
          <a:p>
            <a:r>
              <a:rPr lang="en-US" altLang="en-US" sz="1900" dirty="0" smtClean="0">
                <a:latin typeface="+mn-lt"/>
                <a:ea typeface="ＭＳ Ｐゴシック" panose="020B0600070205080204" pitchFamily="34" charset="-128"/>
                <a:cs typeface="Times New Roman" panose="02020603050405020304" pitchFamily="18" charset="0"/>
              </a:rPr>
              <a:t>Notably, the Federal Reserve resolved to reduce the 3-Year Interest Rate, Federal Fund Rate, and Bank-Prime Loan Rate</a:t>
            </a:r>
          </a:p>
          <a:p>
            <a:r>
              <a:rPr lang="en-US" altLang="en-US" sz="1900" dirty="0" smtClean="0">
                <a:latin typeface="+mn-lt"/>
                <a:ea typeface="ＭＳ Ｐゴシック" panose="020B0600070205080204" pitchFamily="34" charset="-128"/>
                <a:cs typeface="Times New Roman" panose="02020603050405020304" pitchFamily="18" charset="0"/>
              </a:rPr>
              <a:t>Evidently, the GDP in subsequent years </a:t>
            </a:r>
            <a:r>
              <a:rPr lang="en-US" altLang="en-US" sz="1900" dirty="0" smtClean="0">
                <a:latin typeface="+mn-lt"/>
                <a:ea typeface="ＭＳ Ｐゴシック" panose="020B0600070205080204" pitchFamily="34" charset="-128"/>
                <a:cs typeface="Times New Roman" panose="02020603050405020304" pitchFamily="18" charset="0"/>
              </a:rPr>
              <a:t>increased </a:t>
            </a:r>
            <a:r>
              <a:rPr lang="en-US" altLang="en-US" sz="1900" dirty="0" smtClean="0">
                <a:latin typeface="+mn-lt"/>
                <a:ea typeface="ＭＳ Ｐゴシック" panose="020B0600070205080204" pitchFamily="34" charset="-128"/>
                <a:cs typeface="Times New Roman" panose="02020603050405020304" pitchFamily="18" charset="0"/>
              </a:rPr>
              <a:t>tremendously</a:t>
            </a:r>
          </a:p>
          <a:p>
            <a:r>
              <a:rPr lang="en-US" altLang="en-US" sz="1900" dirty="0" smtClean="0">
                <a:latin typeface="+mn-lt"/>
                <a:ea typeface="ＭＳ Ｐゴシック" panose="020B0600070205080204" pitchFamily="34" charset="-128"/>
                <a:cs typeface="Times New Roman" panose="02020603050405020304" pitchFamily="18" charset="0"/>
              </a:rPr>
              <a:t>Therefore, the growth in GDP indicate efficiency of the decision to reduce the interest rates</a:t>
            </a:r>
          </a:p>
          <a:p>
            <a:endParaRPr lang="en-US" altLang="en-US" sz="1900" dirty="0">
              <a:latin typeface="+mn-lt"/>
              <a:ea typeface="ＭＳ Ｐゴシック" panose="020B0600070205080204" pitchFamily="34" charset="-128"/>
              <a:cs typeface="Times New Roman" panose="02020603050405020304" pitchFamily="18" charset="0"/>
            </a:endParaRPr>
          </a:p>
        </p:txBody>
      </p:sp>
      <p:sp>
        <p:nvSpPr>
          <p:cNvPr id="2" name="Content Placeholder 1"/>
          <p:cNvSpPr>
            <a:spLocks noGrp="1"/>
          </p:cNvSpPr>
          <p:nvPr>
            <p:ph sz="half" idx="2"/>
          </p:nvPr>
        </p:nvSpPr>
        <p:spPr>
          <a:xfrm>
            <a:off x="5334000" y="838200"/>
            <a:ext cx="3597275" cy="4463380"/>
          </a:xfrm>
        </p:spPr>
        <p:txBody>
          <a:bodyPr/>
          <a:lstStyle/>
          <a:p>
            <a:r>
              <a:rPr lang="en-US" dirty="0" smtClean="0"/>
              <a:t>GDP trends since 2007</a:t>
            </a:r>
            <a:endParaRPr lang="en-US"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1371600"/>
            <a:ext cx="3276600" cy="3752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3200" dirty="0">
                <a:ea typeface="+mj-ea"/>
                <a:cs typeface="+mj-cs"/>
              </a:rPr>
              <a:t>Conclusions</a:t>
            </a:r>
            <a:endParaRPr lang="en-US" sz="3200" dirty="0">
              <a:cs typeface="+mj-cs"/>
            </a:endParaRPr>
          </a:p>
        </p:txBody>
      </p:sp>
      <p:sp>
        <p:nvSpPr>
          <p:cNvPr id="3" name="Content Placeholder 2"/>
          <p:cNvSpPr>
            <a:spLocks noGrp="1"/>
          </p:cNvSpPr>
          <p:nvPr>
            <p:ph idx="1"/>
          </p:nvPr>
        </p:nvSpPr>
        <p:spPr/>
        <p:txBody>
          <a:bodyPr>
            <a:normAutofit/>
          </a:bodyPr>
          <a:lstStyle/>
          <a:p>
            <a:pPr>
              <a:defRPr/>
            </a:pPr>
            <a:r>
              <a:rPr lang="en-US" sz="1800" dirty="0" smtClean="0">
                <a:cs typeface="+mn-cs"/>
              </a:rPr>
              <a:t>Concisely, the period </a:t>
            </a:r>
            <a:r>
              <a:rPr lang="en-US" sz="1800" dirty="0" smtClean="0">
                <a:cs typeface="+mn-cs"/>
              </a:rPr>
              <a:t>1950-1960 </a:t>
            </a:r>
            <a:r>
              <a:rPr lang="en-US" sz="1800" dirty="0" smtClean="0">
                <a:cs typeface="+mn-cs"/>
              </a:rPr>
              <a:t>had distinctive economic outlook because of the </a:t>
            </a:r>
            <a:r>
              <a:rPr lang="en-US" sz="1800" dirty="0" smtClean="0">
                <a:cs typeface="+mn-cs"/>
              </a:rPr>
              <a:t>sustained economic growth in the post World War and heightened proxy wars </a:t>
            </a:r>
          </a:p>
          <a:p>
            <a:pPr>
              <a:defRPr/>
            </a:pPr>
            <a:r>
              <a:rPr lang="en-US" sz="1800" dirty="0" smtClean="0">
                <a:cs typeface="+mn-cs"/>
              </a:rPr>
              <a:t>Evidently</a:t>
            </a:r>
            <a:r>
              <a:rPr lang="en-US" sz="1800" dirty="0" smtClean="0">
                <a:cs typeface="+mn-cs"/>
              </a:rPr>
              <a:t>, </a:t>
            </a:r>
            <a:r>
              <a:rPr lang="en-US" sz="1800" dirty="0" smtClean="0">
                <a:cs typeface="+mn-cs"/>
              </a:rPr>
              <a:t>the inflationary stress experienced in 1950-1952 emanated </a:t>
            </a:r>
            <a:r>
              <a:rPr lang="en-US" sz="1800" dirty="0" smtClean="0">
                <a:cs typeface="+mn-cs"/>
              </a:rPr>
              <a:t>from the </a:t>
            </a:r>
            <a:r>
              <a:rPr lang="en-US" sz="1800" dirty="0" smtClean="0">
                <a:cs typeface="+mn-cs"/>
              </a:rPr>
              <a:t>increased government spending, which aimed to facilitate economic recovery.</a:t>
            </a:r>
            <a:endParaRPr lang="en-US" sz="1800" dirty="0" smtClean="0">
              <a:cs typeface="+mn-cs"/>
            </a:endParaRPr>
          </a:p>
          <a:p>
            <a:pPr>
              <a:defRPr/>
            </a:pPr>
            <a:r>
              <a:rPr lang="en-US" sz="1800" dirty="0" smtClean="0">
                <a:cs typeface="+mn-cs"/>
              </a:rPr>
              <a:t>The Federal Reserve resolved to utilize expansionary fiscal and monetary policies to arrest the detrimental financial stresses, which hampered the functioning of the credit market. </a:t>
            </a:r>
            <a:endParaRPr lang="en-US" sz="1800" dirty="0" smtClean="0">
              <a:cs typeface="+mn-cs"/>
            </a:endParaRPr>
          </a:p>
          <a:p>
            <a:pPr>
              <a:defRPr/>
            </a:pPr>
            <a:r>
              <a:rPr lang="en-US" sz="1800" dirty="0" smtClean="0">
                <a:cs typeface="+mn-cs"/>
              </a:rPr>
              <a:t>Overall, the decade is considered a “HAPPY-DAYS” because of the low unemployment rates </a:t>
            </a:r>
          </a:p>
          <a:p>
            <a:pPr>
              <a:defRPr/>
            </a:pPr>
            <a:r>
              <a:rPr lang="en-US" sz="1800" dirty="0" smtClean="0">
                <a:cs typeface="+mn-cs"/>
              </a:rPr>
              <a:t>However, Eisen</a:t>
            </a:r>
            <a:r>
              <a:rPr lang="en-US" sz="1800" dirty="0" smtClean="0">
                <a:cs typeface="+mn-cs"/>
              </a:rPr>
              <a:t>hower’s Middle Way policies experienced a lapse in 1954 </a:t>
            </a:r>
            <a:endParaRPr lang="en-US" sz="1800" dirty="0" smtClean="0">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628650" y="152401"/>
            <a:ext cx="8258175" cy="533399"/>
          </a:xfrm>
        </p:spPr>
        <p:txBody>
          <a:bodyPr>
            <a:normAutofit/>
          </a:bodyPr>
          <a:lstStyle/>
          <a:p>
            <a:r>
              <a:rPr lang="en-US" altLang="en-US" sz="3200" dirty="0">
                <a:ea typeface="ＭＳ Ｐゴシック" panose="020B0600070205080204" pitchFamily="34" charset="-128"/>
                <a:cs typeface="Arial" panose="020B0604020202020204" pitchFamily="34" charset="0"/>
              </a:rPr>
              <a:t>“</a:t>
            </a:r>
            <a:r>
              <a:rPr lang="en-US" altLang="en-US" sz="3200" dirty="0" smtClean="0">
                <a:ea typeface="ＭＳ Ｐゴシック" panose="020B0600070205080204" pitchFamily="34" charset="-128"/>
                <a:cs typeface="Arial" panose="020B0604020202020204" pitchFamily="34" charset="0"/>
              </a:rPr>
              <a:t>Agreement”</a:t>
            </a:r>
            <a:endParaRPr lang="en-US" altLang="en-US" sz="3200" dirty="0">
              <a:ea typeface="ＭＳ Ｐゴシック" panose="020B0600070205080204" pitchFamily="34" charset="-128"/>
              <a:cs typeface="Arial" panose="020B0604020202020204" pitchFamily="34" charset="0"/>
            </a:endParaRPr>
          </a:p>
        </p:txBody>
      </p:sp>
      <p:sp>
        <p:nvSpPr>
          <p:cNvPr id="23555" name="Content Placeholder 2"/>
          <p:cNvSpPr>
            <a:spLocks noGrp="1"/>
          </p:cNvSpPr>
          <p:nvPr>
            <p:ph idx="1"/>
          </p:nvPr>
        </p:nvSpPr>
        <p:spPr>
          <a:xfrm>
            <a:off x="457200" y="609600"/>
            <a:ext cx="8229600" cy="5287963"/>
          </a:xfrm>
        </p:spPr>
        <p:txBody>
          <a:bodyPr>
            <a:normAutofit/>
          </a:bodyPr>
          <a:lstStyle/>
          <a:p>
            <a:r>
              <a:rPr lang="en-US" sz="2000" dirty="0" smtClean="0"/>
              <a:t>The calibers of fiscal and monetary policies taken to mitigate the </a:t>
            </a:r>
            <a:r>
              <a:rPr lang="en-US" sz="2000" dirty="0" smtClean="0"/>
              <a:t>inflationary </a:t>
            </a:r>
            <a:r>
              <a:rPr lang="en-US" sz="2000" dirty="0" smtClean="0"/>
              <a:t>stresses </a:t>
            </a:r>
            <a:r>
              <a:rPr lang="en-US" sz="2000" dirty="0" smtClean="0"/>
              <a:t>in </a:t>
            </a:r>
            <a:r>
              <a:rPr lang="en-US" sz="2000" dirty="0" smtClean="0"/>
              <a:t>1950-1952 </a:t>
            </a:r>
            <a:r>
              <a:rPr lang="en-US" sz="2000" dirty="0" smtClean="0"/>
              <a:t>were effective </a:t>
            </a:r>
          </a:p>
          <a:p>
            <a:r>
              <a:rPr lang="en-US" sz="2000" dirty="0" smtClean="0"/>
              <a:t>The key fiscal policy adopted relates to increased government spending to reduce the unemployment</a:t>
            </a:r>
          </a:p>
          <a:p>
            <a:r>
              <a:rPr lang="en-US" sz="2000" dirty="0"/>
              <a:t> </a:t>
            </a:r>
            <a:r>
              <a:rPr lang="en-US" sz="2000" dirty="0" smtClean="0"/>
              <a:t>The </a:t>
            </a:r>
            <a:r>
              <a:rPr lang="en-US" sz="2000" b="1" dirty="0" smtClean="0"/>
              <a:t>expansionary fiscal policy </a:t>
            </a:r>
            <a:r>
              <a:rPr lang="en-US" sz="2000" dirty="0" smtClean="0"/>
              <a:t>merits in the short-run because it facilitates job-creation because firms operate above the normal capacity</a:t>
            </a:r>
          </a:p>
          <a:p>
            <a:r>
              <a:rPr lang="en-US" sz="2000" dirty="0" smtClean="0"/>
              <a:t>However, the sustained adoption of expansionary fiscal policy had long-term drawbacks because it increases the inflation rate</a:t>
            </a:r>
          </a:p>
          <a:p>
            <a:r>
              <a:rPr lang="en-US" sz="2000" dirty="0"/>
              <a:t> </a:t>
            </a:r>
            <a:r>
              <a:rPr lang="en-US" sz="2000" dirty="0" smtClean="0"/>
              <a:t>The surging CPI trends </a:t>
            </a:r>
            <a:r>
              <a:rPr lang="en-US" sz="2000" dirty="0" smtClean="0"/>
              <a:t>manifest </a:t>
            </a:r>
            <a:r>
              <a:rPr lang="en-US" sz="2000" dirty="0" smtClean="0"/>
              <a:t>the dire effect of increased government spending in an economy</a:t>
            </a:r>
          </a:p>
          <a:p>
            <a:r>
              <a:rPr lang="en-US" sz="2000" dirty="0" smtClean="0"/>
              <a:t>On the other hand, the </a:t>
            </a:r>
            <a:r>
              <a:rPr lang="en-US" sz="2000" b="1" dirty="0" smtClean="0"/>
              <a:t>contraction monetary policy </a:t>
            </a:r>
            <a:r>
              <a:rPr lang="en-US" sz="2000" dirty="0" smtClean="0"/>
              <a:t>has benefited the U.S. economy in the short-run and in the long-run</a:t>
            </a:r>
          </a:p>
          <a:p>
            <a:r>
              <a:rPr lang="en-US" sz="2000" dirty="0" smtClean="0"/>
              <a:t>Specifically, the strategy to reduce the Federal Fund Rate, Discount Rate, and Bank Loan Rate helped to constrict the excess money supply in the economy</a:t>
            </a:r>
          </a:p>
          <a:p>
            <a:endParaRPr lang="en-US" sz="2000"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sz="3200" dirty="0">
                <a:ea typeface="ＭＳ Ｐゴシック" panose="020B0600070205080204" pitchFamily="34" charset="-128"/>
                <a:cs typeface="Arial" panose="020B0604020202020204" pitchFamily="34" charset="0"/>
              </a:rPr>
              <a:t>References</a:t>
            </a:r>
            <a:endParaRPr lang="en-US" altLang="en-US" dirty="0">
              <a:ea typeface="ＭＳ Ｐゴシック" panose="020B0600070205080204" pitchFamily="34" charset="-128"/>
              <a:cs typeface="Arial" panose="020B0604020202020204" pitchFamily="34" charset="0"/>
            </a:endParaRPr>
          </a:p>
        </p:txBody>
      </p:sp>
      <p:sp>
        <p:nvSpPr>
          <p:cNvPr id="24579" name="Content Placeholder 2"/>
          <p:cNvSpPr>
            <a:spLocks noGrp="1"/>
          </p:cNvSpPr>
          <p:nvPr>
            <p:ph idx="1"/>
          </p:nvPr>
        </p:nvSpPr>
        <p:spPr/>
        <p:txBody>
          <a:bodyPr>
            <a:normAutofit/>
          </a:bodyPr>
          <a:lstStyle/>
          <a:p>
            <a:pPr marL="0" indent="0" defTabSz="457200" eaLnBrk="0" fontAlgn="base" hangingPunct="0">
              <a:lnSpc>
                <a:spcPct val="100000"/>
              </a:lnSpc>
              <a:spcBef>
                <a:spcPct val="30000"/>
              </a:spcBef>
              <a:spcAft>
                <a:spcPct val="0"/>
              </a:spcAft>
              <a:buNone/>
              <a:defRPr/>
            </a:pPr>
            <a:r>
              <a:rPr lang="en-US" sz="1800" dirty="0" smtClean="0"/>
              <a:t>Bernanke</a:t>
            </a:r>
            <a:r>
              <a:rPr lang="en-US" sz="1800" dirty="0"/>
              <a:t>, B. (August 2012). </a:t>
            </a:r>
            <a:r>
              <a:rPr lang="en-US" sz="1800" i="1" dirty="0"/>
              <a:t>Monetary policy since the onset of the crisis, Wyoming: Federal Reserve Bank of Kansas City</a:t>
            </a:r>
          </a:p>
          <a:p>
            <a:pPr marL="0" lvl="0" indent="0" defTabSz="457200" eaLnBrk="0" fontAlgn="base" hangingPunct="0">
              <a:lnSpc>
                <a:spcPct val="100000"/>
              </a:lnSpc>
              <a:spcBef>
                <a:spcPct val="30000"/>
              </a:spcBef>
              <a:spcAft>
                <a:spcPct val="0"/>
              </a:spcAft>
              <a:buNone/>
              <a:defRPr/>
            </a:pPr>
            <a:r>
              <a:rPr lang="en-US" altLang="en-US" sz="1800" dirty="0" err="1" smtClean="0">
                <a:ea typeface="ＭＳ Ｐゴシック" panose="020B0600070205080204" pitchFamily="34" charset="-128"/>
              </a:rPr>
              <a:t>Chantrill,C</a:t>
            </a:r>
            <a:r>
              <a:rPr lang="en-US" altLang="en-US" sz="1800" dirty="0">
                <a:ea typeface="ＭＳ Ｐゴシック" panose="020B0600070205080204" pitchFamily="34" charset="-128"/>
              </a:rPr>
              <a:t>. (2017). “U.S. government spending in recent decades,” </a:t>
            </a:r>
            <a:r>
              <a:rPr lang="en-US" altLang="en-US" sz="1800" i="1" dirty="0">
                <a:ea typeface="ＭＳ Ｐゴシック" panose="020B0600070205080204" pitchFamily="34" charset="-128"/>
              </a:rPr>
              <a:t>The US-governmentspending.com. </a:t>
            </a:r>
            <a:r>
              <a:rPr lang="en-US" altLang="en-US" sz="1800" dirty="0">
                <a:ea typeface="ＭＳ Ｐゴシック" panose="020B0600070205080204" pitchFamily="34" charset="-128"/>
              </a:rPr>
              <a:t>Retrieved </a:t>
            </a:r>
            <a:r>
              <a:rPr lang="en-US" altLang="en-US" sz="1800" dirty="0" smtClean="0">
                <a:ea typeface="ＭＳ Ｐゴシック" panose="020B0600070205080204" pitchFamily="34" charset="-128"/>
              </a:rPr>
              <a:t>from </a:t>
            </a:r>
            <a:r>
              <a:rPr lang="en-US" altLang="en-US" sz="1800" i="1" dirty="0" smtClean="0">
                <a:ea typeface="ＭＳ Ｐゴシック" panose="020B0600070205080204" pitchFamily="34" charset="-128"/>
                <a:hlinkClick r:id="rId3"/>
              </a:rPr>
              <a:t>www.usgovernmentspending.com/recent_spending</a:t>
            </a:r>
            <a:endParaRPr lang="en-US" altLang="en-US" sz="1800" i="1" dirty="0" smtClean="0">
              <a:ea typeface="ＭＳ Ｐゴシック" panose="020B0600070205080204" pitchFamily="34" charset="-128"/>
            </a:endParaRPr>
          </a:p>
          <a:p>
            <a:pPr marL="0" lvl="0" indent="0" defTabSz="457200" eaLnBrk="0" fontAlgn="base" hangingPunct="0">
              <a:lnSpc>
                <a:spcPct val="100000"/>
              </a:lnSpc>
              <a:spcBef>
                <a:spcPct val="30000"/>
              </a:spcBef>
              <a:spcAft>
                <a:spcPct val="0"/>
              </a:spcAft>
              <a:buNone/>
              <a:defRPr/>
            </a:pPr>
            <a:r>
              <a:rPr lang="en-US" sz="1800" dirty="0"/>
              <a:t>Melvin, M., &amp; </a:t>
            </a:r>
            <a:r>
              <a:rPr lang="en-US" sz="1800" dirty="0" err="1"/>
              <a:t>Norrbin</a:t>
            </a:r>
            <a:r>
              <a:rPr lang="en-US" sz="1800" dirty="0"/>
              <a:t>, S. </a:t>
            </a:r>
            <a:r>
              <a:rPr lang="en-US" sz="1800" dirty="0" smtClean="0"/>
              <a:t>(2013). </a:t>
            </a:r>
            <a:r>
              <a:rPr lang="en-US" sz="1800" i="1" dirty="0"/>
              <a:t>International money and </a:t>
            </a:r>
            <a:r>
              <a:rPr lang="en-US" sz="1800" i="1" dirty="0" smtClean="0"/>
              <a:t>finance</a:t>
            </a:r>
            <a:r>
              <a:rPr lang="en-US" sz="1800" dirty="0" smtClean="0"/>
              <a:t>, Oxford </a:t>
            </a:r>
            <a:r>
              <a:rPr lang="en-US" sz="1800" dirty="0" err="1" smtClean="0"/>
              <a:t>Univerisy</a:t>
            </a:r>
            <a:r>
              <a:rPr lang="en-US" sz="1800" dirty="0" smtClean="0"/>
              <a:t> Press</a:t>
            </a:r>
          </a:p>
          <a:p>
            <a:pPr marL="0" lvl="0" indent="0" defTabSz="457200" eaLnBrk="0" fontAlgn="base" hangingPunct="0">
              <a:lnSpc>
                <a:spcPct val="100000"/>
              </a:lnSpc>
              <a:spcBef>
                <a:spcPct val="30000"/>
              </a:spcBef>
              <a:spcAft>
                <a:spcPct val="0"/>
              </a:spcAft>
              <a:buNone/>
              <a:defRPr/>
            </a:pPr>
            <a:r>
              <a:rPr lang="en-US" sz="1800" dirty="0" smtClean="0"/>
              <a:t>Academic Press U.S</a:t>
            </a:r>
            <a:r>
              <a:rPr lang="en-US" sz="1800" dirty="0"/>
              <a:t>. Bureau of Labor Statistics, Civilian Unemployment Rate [UNRATE], retrieved from FRED, Federal Reserve Bank of St. Louis; </a:t>
            </a:r>
            <a:r>
              <a:rPr lang="en-US" sz="1800" i="1" dirty="0">
                <a:hlinkClick r:id="rId4" action="ppaction://hlinkfile"/>
              </a:rPr>
              <a:t>https://fred.stlouisfed.org/series/UNRATE, December 15, 2018. </a:t>
            </a:r>
            <a:endParaRPr lang="en-US" altLang="en-US" sz="1800" i="1" dirty="0">
              <a:ea typeface="ＭＳ Ｐゴシック" panose="020B0600070205080204" pitchFamily="34" charset="-128"/>
            </a:endParaRPr>
          </a:p>
          <a:p>
            <a:pPr marL="0" indent="0">
              <a:buNone/>
            </a:pPr>
            <a:r>
              <a:rPr lang="en-US" sz="1800" dirty="0" smtClean="0"/>
              <a:t>.</a:t>
            </a:r>
            <a:endParaRPr lang="en-US" sz="1800" dirty="0"/>
          </a:p>
          <a:p>
            <a:pPr marL="0" indent="0">
              <a:buNone/>
            </a:pPr>
            <a:endParaRPr lang="en-US" sz="1800" dirty="0"/>
          </a:p>
          <a:p>
            <a:endParaRPr lang="en-US" sz="1800" dirty="0"/>
          </a:p>
          <a:p>
            <a:pPr marL="0" indent="0">
              <a:buNone/>
            </a:pPr>
            <a:endParaRPr lang="en-US" altLang="en-US" sz="1800" dirty="0">
              <a:latin typeface="+mn-lt"/>
              <a:ea typeface="ＭＳ Ｐゴシック" panose="020B0600070205080204" pitchFamily="34" charset="-128"/>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1_Office Theme">
  <a:themeElements>
    <a:clrScheme name="SNHU Colors">
      <a:dk1>
        <a:srgbClr val="0A3370"/>
      </a:dk1>
      <a:lt1>
        <a:srgbClr val="FFFFFF"/>
      </a:lt1>
      <a:dk2>
        <a:srgbClr val="0A3370"/>
      </a:dk2>
      <a:lt2>
        <a:srgbClr val="3B97D3"/>
      </a:lt2>
      <a:accent1>
        <a:srgbClr val="FDB913"/>
      </a:accent1>
      <a:accent2>
        <a:srgbClr val="0A3370"/>
      </a:accent2>
      <a:accent3>
        <a:srgbClr val="3B97D3"/>
      </a:accent3>
      <a:accent4>
        <a:srgbClr val="3E63AD"/>
      </a:accent4>
      <a:accent5>
        <a:srgbClr val="1B6935"/>
      </a:accent5>
      <a:accent6>
        <a:srgbClr val="4B535B"/>
      </a:accent6>
      <a:hlink>
        <a:srgbClr val="0563C1"/>
      </a:hlink>
      <a:folHlink>
        <a:srgbClr val="954F72"/>
      </a:folHlink>
    </a:clrScheme>
    <a:fontScheme name="SNHU">
      <a:majorFont>
        <a:latin typeface="Franklin Gothic Demi Cond"/>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SNHU Template 2017" id="{BFB0B150-455A-4CD3-9E88-47A8F88E2FAC}" vid="{33057809-0058-4550-A39A-F56CAD4E2EE1}"/>
    </a:ext>
  </a:extLst>
</a:theme>
</file>

<file path=ppt/theme/theme2.xml><?xml version="1.0" encoding="utf-8"?>
<a:theme xmlns:a="http://schemas.openxmlformats.org/drawingml/2006/main" name="Custom Design">
  <a:themeElements>
    <a:clrScheme name="SNHU Colors">
      <a:dk1>
        <a:srgbClr val="0A3370"/>
      </a:dk1>
      <a:lt1>
        <a:srgbClr val="FFFFFF"/>
      </a:lt1>
      <a:dk2>
        <a:srgbClr val="0A3370"/>
      </a:dk2>
      <a:lt2>
        <a:srgbClr val="3B97D3"/>
      </a:lt2>
      <a:accent1>
        <a:srgbClr val="FDB913"/>
      </a:accent1>
      <a:accent2>
        <a:srgbClr val="0A3370"/>
      </a:accent2>
      <a:accent3>
        <a:srgbClr val="3B97D3"/>
      </a:accent3>
      <a:accent4>
        <a:srgbClr val="3E63AD"/>
      </a:accent4>
      <a:accent5>
        <a:srgbClr val="1B6935"/>
      </a:accent5>
      <a:accent6>
        <a:srgbClr val="4B535B"/>
      </a:accent6>
      <a:hlink>
        <a:srgbClr val="0563C1"/>
      </a:hlink>
      <a:folHlink>
        <a:srgbClr val="954F72"/>
      </a:folHlink>
    </a:clrScheme>
    <a:fontScheme name="SNHU">
      <a:majorFont>
        <a:latin typeface="Franklin Gothic Demi Cond"/>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SNHU Template 2017" id="{BFB0B150-455A-4CD3-9E88-47A8F88E2FAC}" vid="{644509B2-3049-43E0-A36F-BC5FB46888F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SNHU PowerPoint Template 2017</Template>
  <TotalTime>0</TotalTime>
  <Words>2753</Words>
  <Application>Microsoft Office PowerPoint</Application>
  <PresentationFormat>On-screen Show (4:3)</PresentationFormat>
  <Paragraphs>224</Paragraphs>
  <Slides>16</Slides>
  <Notes>16</Notes>
  <HiddenSlides>0</HiddenSlides>
  <MMClips>0</MMClips>
  <ScaleCrop>false</ScaleCrop>
  <HeadingPairs>
    <vt:vector size="4" baseType="variant">
      <vt:variant>
        <vt:lpstr>Theme</vt:lpstr>
      </vt:variant>
      <vt:variant>
        <vt:i4>2</vt:i4>
      </vt:variant>
      <vt:variant>
        <vt:lpstr>Slide Titles</vt:lpstr>
      </vt:variant>
      <vt:variant>
        <vt:i4>16</vt:i4>
      </vt:variant>
    </vt:vector>
  </HeadingPairs>
  <TitlesOfParts>
    <vt:vector size="18" baseType="lpstr">
      <vt:lpstr>1_Office Theme</vt:lpstr>
      <vt:lpstr>Custom Design</vt:lpstr>
      <vt:lpstr>RESEARCH ON MACROECONOMIC TRENDS, DATA, AND FOREIGN TRADE FOR THE 10 YEARS</vt:lpstr>
      <vt:lpstr>Ten-Year Period of U.S. Economic History Overview</vt:lpstr>
      <vt:lpstr>Gross Domestic Product and Growth (2 slides)</vt:lpstr>
      <vt:lpstr>Unemployment and Inflation (2+ slides)</vt:lpstr>
      <vt:lpstr>Interest Rates</vt:lpstr>
      <vt:lpstr>Foreign Trade: Imports and Exports</vt:lpstr>
      <vt:lpstr>Foreign Trade: Models</vt:lpstr>
      <vt:lpstr>Fiscal Policy</vt:lpstr>
      <vt:lpstr>Fiscal Policy Actions</vt:lpstr>
      <vt:lpstr>Fiscal Policy Impact</vt:lpstr>
      <vt:lpstr>Monetary Policy</vt:lpstr>
      <vt:lpstr>Monetary Policy Actions</vt:lpstr>
      <vt:lpstr>Monetary Policy Impact</vt:lpstr>
      <vt:lpstr>Conclusions</vt:lpstr>
      <vt:lpstr>“Agreement”</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2018-12-16T04:56:20Z</dcterms:created>
  <dcterms:modified xsi:type="dcterms:W3CDTF">2018-12-18T12:42:02Z</dcterms:modified>
</cp:coreProperties>
</file>